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Lst>
  <p:sldSz cy="10287000" cx="18288000"/>
  <p:notesSz cx="6858000" cy="9144000"/>
  <p:embeddedFontLst>
    <p:embeddedFont>
      <p:font typeface="Inter"/>
      <p:bold r:id="rId71"/>
      <p:boldItalic r:id="rId72"/>
    </p:embeddedFont>
    <p:embeddedFont>
      <p:font typeface="Helvetica Neue"/>
      <p:regular r:id="rId73"/>
      <p:bold r:id="rId74"/>
      <p:italic r:id="rId75"/>
      <p:boldItalic r:id="rId76"/>
    </p:embeddedFont>
    <p:embeddedFont>
      <p:font typeface="Bricolage Grotesque"/>
      <p:regular r:id="rId77"/>
      <p:bold r:id="rId7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79" roundtripDataSignature="AMtx7mi4pVujkxc0rSGuAh7NnTcLTNxf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HelveticaNeue-regular.fntdata"/><Relationship Id="rId72" Type="http://schemas.openxmlformats.org/officeDocument/2006/relationships/font" Target="fonts/Inter-boldItalic.fntdata"/><Relationship Id="rId31" Type="http://schemas.openxmlformats.org/officeDocument/2006/relationships/slide" Target="slides/slide26.xml"/><Relationship Id="rId75" Type="http://schemas.openxmlformats.org/officeDocument/2006/relationships/font" Target="fonts/HelveticaNeue-italic.fntdata"/><Relationship Id="rId30" Type="http://schemas.openxmlformats.org/officeDocument/2006/relationships/slide" Target="slides/slide25.xml"/><Relationship Id="rId74" Type="http://schemas.openxmlformats.org/officeDocument/2006/relationships/font" Target="fonts/HelveticaNeue-bold.fntdata"/><Relationship Id="rId33" Type="http://schemas.openxmlformats.org/officeDocument/2006/relationships/slide" Target="slides/slide28.xml"/><Relationship Id="rId77" Type="http://schemas.openxmlformats.org/officeDocument/2006/relationships/font" Target="fonts/BricolageGrotesque-regular.fntdata"/><Relationship Id="rId32" Type="http://schemas.openxmlformats.org/officeDocument/2006/relationships/slide" Target="slides/slide27.xml"/><Relationship Id="rId76" Type="http://schemas.openxmlformats.org/officeDocument/2006/relationships/font" Target="fonts/HelveticaNeue-boldItalic.fntdata"/><Relationship Id="rId35" Type="http://schemas.openxmlformats.org/officeDocument/2006/relationships/slide" Target="slides/slide30.xml"/><Relationship Id="rId79" Type="http://customschemas.google.com/relationships/presentationmetadata" Target="metadata"/><Relationship Id="rId34" Type="http://schemas.openxmlformats.org/officeDocument/2006/relationships/slide" Target="slides/slide29.xml"/><Relationship Id="rId78" Type="http://schemas.openxmlformats.org/officeDocument/2006/relationships/font" Target="fonts/BricolageGrotesque-bold.fntdata"/><Relationship Id="rId71" Type="http://schemas.openxmlformats.org/officeDocument/2006/relationships/font" Target="fonts/Inter-bold.fntdata"/><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t>Fontos különbséget tenni a félretájékoztatás – a károkozás szándéka nélkül megosztott hamis információ – és a szándékosan megtévesztő dezinformáció között. Mindkettő gyorsan terjed, különösen a közösségi médiában, és mindkettőnek súlyos következményei lehetnek. A félretájékoztatás „olyan hamis információ, amelyet valaki oszt meg, aki azt igaznak hiszi”.</a:t>
            </a:r>
            <a:endParaRPr/>
          </a:p>
          <a:p>
            <a:pPr indent="0" lvl="0" marL="0" rtl="0" algn="l">
              <a:lnSpc>
                <a:spcPct val="100000"/>
              </a:lnSpc>
              <a:spcBef>
                <a:spcPts val="0"/>
              </a:spcBef>
              <a:spcAft>
                <a:spcPts val="0"/>
              </a:spcAft>
              <a:buSzPts val="1100"/>
              <a:buNone/>
            </a:pPr>
            <a:r>
              <a:rPr lang="en-US"/>
              <a:t>A félretájékoztatás közvetlen ellentétben áll az ellenőrizhető tényekkel. Nem feltétlenül olyasmi, amit tudatosan terjesztenek rosszindulatú célból. Lehet egy pletyka, amelyet kihallgatnak vagy félrehallanak. Vagy lehet valami, amit véletlenül vagy azzal az őszinte hittel osztanak meg, hogy valójában igaz; például egy hírcikk helytelen dátumokkal vagy statisztikákkal, soha meg nem történt eseményekkel vagy pontatlan képaláírásokkal.</a:t>
            </a:r>
            <a:endParaRPr/>
          </a:p>
        </p:txBody>
      </p:sp>
      <p:sp>
        <p:nvSpPr>
          <p:cNvPr id="275" name="Google Shape;275;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t>Nézzük meg, milyen különböző formákat ölthet a félretájékoztatás – a teljesen kitalált történetektől a manipulált képeken át az imposztor tartalmakig. Még a szatíra is félrevezető lehet, ha kiragadják a kontextusból. Az ilyen típusok felismerése az első lépés a leküzdésükben.</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Kitalált tartalom</a:t>
            </a:r>
            <a:endParaRPr/>
          </a:p>
          <a:p>
            <a:pPr indent="0" lvl="0" marL="0" rtl="0" algn="l">
              <a:lnSpc>
                <a:spcPct val="100000"/>
              </a:lnSpc>
              <a:spcBef>
                <a:spcPts val="0"/>
              </a:spcBef>
              <a:spcAft>
                <a:spcPts val="0"/>
              </a:spcAft>
              <a:buClr>
                <a:schemeClr val="dk1"/>
              </a:buClr>
              <a:buSzPts val="1100"/>
              <a:buFont typeface="Arial"/>
              <a:buNone/>
            </a:pPr>
            <a:r>
              <a:rPr lang="en-US"/>
              <a:t>Példa:</a:t>
            </a:r>
            <a:endParaRPr/>
          </a:p>
          <a:p>
            <a:pPr indent="0" lvl="0" marL="0" rtl="0" algn="l">
              <a:lnSpc>
                <a:spcPct val="100000"/>
              </a:lnSpc>
              <a:spcBef>
                <a:spcPts val="0"/>
              </a:spcBef>
              <a:spcAft>
                <a:spcPts val="0"/>
              </a:spcAft>
              <a:buClr>
                <a:schemeClr val="dk1"/>
              </a:buClr>
              <a:buSzPts val="1100"/>
              <a:buFont typeface="Arial"/>
              <a:buNone/>
            </a:pPr>
            <a:r>
              <a:rPr lang="en-US"/>
              <a:t>„Ferenc pápa támogatja Donald Trump elnökjelöltségét”</a:t>
            </a:r>
            <a:endParaRPr/>
          </a:p>
          <a:p>
            <a:pPr indent="0" lvl="0" marL="0" rtl="0" algn="l">
              <a:lnSpc>
                <a:spcPct val="100000"/>
              </a:lnSpc>
              <a:spcBef>
                <a:spcPts val="0"/>
              </a:spcBef>
              <a:spcAft>
                <a:spcPts val="0"/>
              </a:spcAft>
              <a:buClr>
                <a:schemeClr val="dk1"/>
              </a:buClr>
              <a:buSzPts val="1100"/>
              <a:buFont typeface="Arial"/>
              <a:buNone/>
            </a:pPr>
            <a:r>
              <a:rPr lang="en-US"/>
              <a:t>Ezt a teljesen hamis történetet egy álhíroldal tette közzé a 2016-os amerikai elnökválasztás alatt. Valóságbeli alapja nem volt, mégis virálissá vált a Facebookon, milliókat félrevezetve.</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Manipulált tartalom</a:t>
            </a:r>
            <a:endParaRPr/>
          </a:p>
          <a:p>
            <a:pPr indent="0" lvl="0" marL="0" rtl="0" algn="l">
              <a:lnSpc>
                <a:spcPct val="100000"/>
              </a:lnSpc>
              <a:spcBef>
                <a:spcPts val="0"/>
              </a:spcBef>
              <a:spcAft>
                <a:spcPts val="0"/>
              </a:spcAft>
              <a:buClr>
                <a:schemeClr val="dk1"/>
              </a:buClr>
              <a:buSzPts val="1100"/>
              <a:buFont typeface="Arial"/>
              <a:buNone/>
            </a:pPr>
            <a:r>
              <a:rPr lang="en-US"/>
              <a:t>Példa:</a:t>
            </a:r>
            <a:endParaRPr/>
          </a:p>
          <a:p>
            <a:pPr indent="0" lvl="0" marL="0" rtl="0" algn="l">
              <a:lnSpc>
                <a:spcPct val="100000"/>
              </a:lnSpc>
              <a:spcBef>
                <a:spcPts val="0"/>
              </a:spcBef>
              <a:spcAft>
                <a:spcPts val="0"/>
              </a:spcAft>
              <a:buClr>
                <a:schemeClr val="dk1"/>
              </a:buClr>
              <a:buSzPts val="1100"/>
              <a:buFont typeface="Arial"/>
              <a:buNone/>
            </a:pPr>
            <a:r>
              <a:rPr lang="en-US"/>
              <a:t>Szerkesztett fotó Emma Gonzálezről, a Parkland-i lövöldözés túlélőjéről</a:t>
            </a:r>
            <a:endParaRPr/>
          </a:p>
          <a:p>
            <a:pPr indent="0" lvl="0" marL="0" rtl="0" algn="l">
              <a:lnSpc>
                <a:spcPct val="100000"/>
              </a:lnSpc>
              <a:spcBef>
                <a:spcPts val="0"/>
              </a:spcBef>
              <a:spcAft>
                <a:spcPts val="0"/>
              </a:spcAft>
              <a:buClr>
                <a:schemeClr val="dk1"/>
              </a:buClr>
              <a:buSzPts val="1100"/>
              <a:buFont typeface="Arial"/>
              <a:buNone/>
            </a:pPr>
            <a:r>
              <a:rPr lang="en-US"/>
              <a:t>Egy videót manipuláltak, hogy González látható legyen, amint széttépi az amerikai alkotmányt, miközben valójában egy lövési céltáblát tépett szét egy tiltakozás részeként. A manipulált változatot széles körben megosztották, hogy lejáratják aktivizmusát.</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Imposztor tartalom</a:t>
            </a:r>
            <a:endParaRPr/>
          </a:p>
          <a:p>
            <a:pPr indent="0" lvl="0" marL="0" rtl="0" algn="l">
              <a:lnSpc>
                <a:spcPct val="100000"/>
              </a:lnSpc>
              <a:spcBef>
                <a:spcPts val="0"/>
              </a:spcBef>
              <a:spcAft>
                <a:spcPts val="0"/>
              </a:spcAft>
              <a:buClr>
                <a:schemeClr val="dk1"/>
              </a:buClr>
              <a:buSzPts val="1100"/>
              <a:buFont typeface="Arial"/>
              <a:buNone/>
            </a:pPr>
            <a:r>
              <a:rPr lang="en-US"/>
              <a:t>Példa:</a:t>
            </a:r>
            <a:endParaRPr/>
          </a:p>
          <a:p>
            <a:pPr indent="0" lvl="0" marL="0" rtl="0" algn="l">
              <a:lnSpc>
                <a:spcPct val="100000"/>
              </a:lnSpc>
              <a:spcBef>
                <a:spcPts val="0"/>
              </a:spcBef>
              <a:spcAft>
                <a:spcPts val="0"/>
              </a:spcAft>
              <a:buClr>
                <a:schemeClr val="dk1"/>
              </a:buClr>
              <a:buSzPts val="1100"/>
              <a:buFont typeface="Arial"/>
              <a:buNone/>
            </a:pPr>
            <a:r>
              <a:rPr lang="en-US"/>
              <a:t>Hamis BBC cikk a szíriai konfliktusról</a:t>
            </a:r>
            <a:endParaRPr/>
          </a:p>
          <a:p>
            <a:pPr indent="0" lvl="0" marL="0" rtl="0" algn="l">
              <a:lnSpc>
                <a:spcPct val="100000"/>
              </a:lnSpc>
              <a:spcBef>
                <a:spcPts val="0"/>
              </a:spcBef>
              <a:spcAft>
                <a:spcPts val="0"/>
              </a:spcAft>
              <a:buClr>
                <a:schemeClr val="dk1"/>
              </a:buClr>
              <a:buSzPts val="1100"/>
              <a:buFont typeface="Arial"/>
              <a:buNone/>
            </a:pPr>
            <a:r>
              <a:rPr lang="en-US"/>
              <a:t>Egy weboldal a BBC arculatát és elrendezését utánozta, hogy hamis jelentést tegyen közzé a szíriai vegyi támadásokról. A cikk úgy készült, hogy legitim BBC újságírásnak tűnjön, félrevezetve az olvasókat, elhitetve velük, hogy hiteles.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Szatíra vagy paródia</a:t>
            </a:r>
            <a:endParaRPr/>
          </a:p>
          <a:p>
            <a:pPr indent="0" lvl="0" marL="0" rtl="0" algn="l">
              <a:lnSpc>
                <a:spcPct val="100000"/>
              </a:lnSpc>
              <a:spcBef>
                <a:spcPts val="0"/>
              </a:spcBef>
              <a:spcAft>
                <a:spcPts val="0"/>
              </a:spcAft>
              <a:buClr>
                <a:schemeClr val="dk1"/>
              </a:buClr>
              <a:buSzPts val="1100"/>
              <a:buFont typeface="Arial"/>
              <a:buNone/>
            </a:pPr>
            <a:r>
              <a:rPr lang="en-US"/>
              <a:t>Példa:</a:t>
            </a:r>
            <a:endParaRPr/>
          </a:p>
          <a:p>
            <a:pPr indent="0" lvl="0" marL="0" rtl="0" algn="l">
              <a:lnSpc>
                <a:spcPct val="100000"/>
              </a:lnSpc>
              <a:spcBef>
                <a:spcPts val="0"/>
              </a:spcBef>
              <a:spcAft>
                <a:spcPts val="0"/>
              </a:spcAft>
              <a:buClr>
                <a:schemeClr val="dk1"/>
              </a:buClr>
              <a:buSzPts val="1100"/>
              <a:buFont typeface="Arial"/>
              <a:buNone/>
            </a:pPr>
            <a:r>
              <a:rPr lang="en-US"/>
              <a:t>„A NASA megerősíti, hogy a Föld 15 nap sötétséget fog tapasztalni”</a:t>
            </a:r>
            <a:endParaRPr/>
          </a:p>
          <a:p>
            <a:pPr indent="0" lvl="0" marL="0" rtl="0" algn="l">
              <a:lnSpc>
                <a:spcPct val="100000"/>
              </a:lnSpc>
              <a:spcBef>
                <a:spcPts val="0"/>
              </a:spcBef>
              <a:spcAft>
                <a:spcPts val="0"/>
              </a:spcAft>
              <a:buClr>
                <a:schemeClr val="dk1"/>
              </a:buClr>
              <a:buSzPts val="1100"/>
              <a:buFont typeface="Arial"/>
              <a:buNone/>
            </a:pPr>
            <a:r>
              <a:rPr lang="en-US"/>
              <a:t>Eredetileg egy szatirikus oldalon jelent meg, és ezt a történetet széles körben tényként osztották meg. Sok olvasó nem értette a szatirikus szándékot, és elhitte az állítást, ami azt mutatja, hogy a paródia hogyan értelmezhető félre.</a:t>
            </a:r>
            <a:endParaRPr/>
          </a:p>
          <a:p>
            <a:pPr indent="0" lvl="0" marL="0" rtl="0" algn="l">
              <a:lnSpc>
                <a:spcPct val="100000"/>
              </a:lnSpc>
              <a:spcBef>
                <a:spcPts val="0"/>
              </a:spcBef>
              <a:spcAft>
                <a:spcPts val="0"/>
              </a:spcAft>
              <a:buSzPts val="1100"/>
              <a:buNone/>
            </a:pPr>
            <a:r>
              <a:t/>
            </a:r>
            <a:endParaRPr/>
          </a:p>
        </p:txBody>
      </p:sp>
      <p:sp>
        <p:nvSpPr>
          <p:cNvPr id="291" name="Google Shape;291;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8817ba0160_0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g38817ba0160_0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Hivatkozás: Média- és információs műveltség anyag</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„Vizsgáljunk meg közelebbről három hatásos példát arra, hogyan befolyásolta a félretájékoztatás és a dezinformáció a közegészséget, a demokratikus folyamatokat és a tudományos megértést. Fontos megjegyezni, hogy az igazságot nem önmagában ítéljük meg, hanem gondos összehasonlítás révén – szabályozásokkal, hiteles forrásokkal és megalapozott bizonyítékokkal. Ezek a példák megmutatják, miért elengedhetetlen az ilyen kritikus összehasonlító készségek fejlesztése.”</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b="1">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1. Egészségügyi félretájékoztatás: hamis COVID-19 gyógymódok</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Mi történt:</a:t>
            </a:r>
            <a:br>
              <a:rPr b="1" lang="en-US">
                <a:solidFill>
                  <a:schemeClr val="dk1"/>
                </a:solidFill>
              </a:rPr>
            </a:br>
            <a:r>
              <a:rPr lang="en-US">
                <a:solidFill>
                  <a:schemeClr val="dk1"/>
                </a:solidFill>
              </a:rPr>
              <a:t> A COVID-19 járvány kezdetén hamis állítások terjedtek, amelyek „csodaszereket” népszerűsítettek, például hipó ivását vagy a hidroxiklorokin alkalmazását. Ezek az állítások jelentős figyelmet kaptak a közösségi médiában.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Miért volt hamis:</a:t>
            </a:r>
            <a:br>
              <a:rPr b="1" lang="en-US">
                <a:solidFill>
                  <a:schemeClr val="dk1"/>
                </a:solidFill>
              </a:rPr>
            </a:br>
            <a:r>
              <a:rPr lang="en-US">
                <a:solidFill>
                  <a:schemeClr val="dk1"/>
                </a:solidFill>
              </a:rPr>
              <a:t> Összehasonlítva a hiteles orvosi folyóiratokban megjelent tudományos tanulmányokkal és az egészségügyi hatóságok (pl. WHO, FDA) iránymutatásaival, ezek az „orvosságok” tudományos bizonyíték hiányában megdőltek. Például az orvosi vizsgálatok kimutatták, hogy a hidroxiklorokin nem hatékony a COVID-19 kezelésében, míg a hipó fogyasztása azonnali egészségkárosodást okozott.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Hatás:</a:t>
            </a:r>
            <a:br>
              <a:rPr b="1" lang="en-US">
                <a:solidFill>
                  <a:schemeClr val="dk1"/>
                </a:solidFill>
              </a:rPr>
            </a:br>
            <a:r>
              <a:rPr lang="en-US">
                <a:solidFill>
                  <a:schemeClr val="dk1"/>
                </a:solidFill>
              </a:rPr>
              <a:t> A veszélyes öngyógyítás kórházi kezelésekhez és halálesetekhez vezetett. Az ellenőrizetlen állítások összevetése a tudományos irodalommal megelőzhette volna a zűrzavart és az ártalmakat.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Tanulság:</a:t>
            </a:r>
            <a:br>
              <a:rPr b="1" lang="en-US">
                <a:solidFill>
                  <a:schemeClr val="dk1"/>
                </a:solidFill>
              </a:rPr>
            </a:br>
            <a:r>
              <a:rPr lang="en-US">
                <a:solidFill>
                  <a:schemeClr val="dk1"/>
                </a:solidFill>
              </a:rPr>
              <a:t> A félretájékoztatás akkor virágzik, ha az emberek nem férnek hozzá megbízható összehasonlításokhoz. Az iskolák és a pedagógusok kulcsszerepet játszhatnak az egészségműveltség fejlesztésében, segítve a családokat abban, hogy a kétes állításokat megbízható egészségügyi információkkal vethessék össze.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2. Választási dezinformáció: az USA 2020-as választása</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Mi történt:</a:t>
            </a:r>
            <a:br>
              <a:rPr b="1" lang="en-US">
                <a:solidFill>
                  <a:schemeClr val="dk1"/>
                </a:solidFill>
              </a:rPr>
            </a:br>
            <a:r>
              <a:rPr lang="en-US">
                <a:solidFill>
                  <a:schemeClr val="dk1"/>
                </a:solidFill>
              </a:rPr>
              <a:t> Széles körben terjedtek hamis narratívák a manipulált szavazógépekről, ellopott szavazólapokról és csalárd levélszavazásról a közösségi médiában és bizonyos közszereplők által.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Miért volt hamis:</a:t>
            </a:r>
            <a:br>
              <a:rPr b="1" lang="en-US">
                <a:solidFill>
                  <a:schemeClr val="dk1"/>
                </a:solidFill>
              </a:rPr>
            </a:br>
            <a:r>
              <a:rPr lang="en-US">
                <a:solidFill>
                  <a:schemeClr val="dk1"/>
                </a:solidFill>
              </a:rPr>
              <a:t> Amikor összevetették az Egyesült Államok választási törvényeivel és független szervezetek, valamint kormányzati hatóságok által közölt hiteles választási statisztikákkal, kiderült, hogy ezek az állítások nem rendelkeznek tényalappal. Például az állami hatóságok által lefolytatott auditok és vizsgálatok megerősítették a szavazatszámlálások és a szavazási infrastruktúra integritását.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Hatás:</a:t>
            </a:r>
            <a:br>
              <a:rPr b="1" lang="en-US">
                <a:solidFill>
                  <a:schemeClr val="dk1"/>
                </a:solidFill>
              </a:rPr>
            </a:br>
            <a:r>
              <a:rPr lang="en-US">
                <a:solidFill>
                  <a:schemeClr val="dk1"/>
                </a:solidFill>
              </a:rPr>
              <a:t> Ezek a dezinformációs kampányok megingatták a közbizalmat a demokratikus intézményekben, ami végül a 2021. január 6-i Capitolium elleni erőszakos támadásban csúcsosodott ki.</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Tanulság:</a:t>
            </a:r>
            <a:br>
              <a:rPr b="1" lang="en-US">
                <a:solidFill>
                  <a:schemeClr val="dk1"/>
                </a:solidFill>
              </a:rPr>
            </a:br>
            <a:r>
              <a:rPr lang="en-US">
                <a:solidFill>
                  <a:schemeClr val="dk1"/>
                </a:solidFill>
              </a:rPr>
              <a:t> Az állampolgári műveltség a médiaértés alapvető eleme. Az iskoláknak meg kell tanítaniuk a diákokat arra, hogy kritikusan értékeljék a politikai információkat, összevetve azokat a meglévő választási folyamatokkal, jogi normákkal és hivatalos kommunikációval.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3. Klímafélretájékoztatás: félrevezető grafikonok</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Mi történt:</a:t>
            </a:r>
            <a:br>
              <a:rPr b="1" lang="en-US">
                <a:solidFill>
                  <a:schemeClr val="dk1"/>
                </a:solidFill>
              </a:rPr>
            </a:br>
            <a:r>
              <a:rPr lang="en-US">
                <a:solidFill>
                  <a:schemeClr val="dk1"/>
                </a:solidFill>
              </a:rPr>
              <a:t> Médiacsatornák és influenszerek torzított grafikonokat osztottak meg, rövid távú adatokat kiragadva, hogy azt sugallják: a globális felmelegedés nem zajlik.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Miért volt félrevezető:</a:t>
            </a:r>
            <a:br>
              <a:rPr b="1" lang="en-US">
                <a:solidFill>
                  <a:schemeClr val="dk1"/>
                </a:solidFill>
              </a:rPr>
            </a:br>
            <a:r>
              <a:rPr lang="en-US">
                <a:solidFill>
                  <a:schemeClr val="dk1"/>
                </a:solidFill>
              </a:rPr>
              <a:t> Amikor ezeket a grafikonokat összevetjük a tudományos intézmények (pl. NASA, NOAA és IPCC jelentések) által közzétett teljes adatkészletekkel, láthatóvá válik, hogyan torzítják az elhagyások és manipulációk a valóságot. Például a rövid távú trendek mutathatnak ingadozásokat, de a hosszú távú adatok következetesen a klíma felmelegedését igazolják évtizedek alatt.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Hatás:</a:t>
            </a:r>
            <a:br>
              <a:rPr b="1" lang="en-US">
                <a:solidFill>
                  <a:schemeClr val="dk1"/>
                </a:solidFill>
              </a:rPr>
            </a:br>
            <a:r>
              <a:rPr lang="en-US">
                <a:solidFill>
                  <a:schemeClr val="dk1"/>
                </a:solidFill>
              </a:rPr>
              <a:t> A félretájékoztatás zavart keltett a klímatudomány megértésében, és késleltette a szükséges környezetvédelmi politikákhoz való közösségi támogatást.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Tanulság:</a:t>
            </a:r>
            <a:br>
              <a:rPr b="1" lang="en-US">
                <a:solidFill>
                  <a:schemeClr val="dk1"/>
                </a:solidFill>
              </a:rPr>
            </a:br>
            <a:r>
              <a:rPr lang="en-US">
                <a:solidFill>
                  <a:schemeClr val="dk1"/>
                </a:solidFill>
              </a:rPr>
              <a:t> A diákoknak fejleszteniük kell tudományos műveltségüket az adatok kritikus értelmezése, a források összehasonlítása és a közvéleményt befolyásoló manipulációk felismerése révén.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US" sz="1300">
                <a:solidFill>
                  <a:schemeClr val="dk1"/>
                </a:solidFill>
              </a:rPr>
              <a:t>Fő üzenet: Az összehasonlítás mint az igazság útja</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„Ezek a példák egy létfontosságú leckét tanítanak: az igazság az összehasonlító képességünktől függ – attól, hogy az állításokat képesek vagyunk-e megbízható keretrendszerekkel, forrásokkal és kutatásokkal, valamint szabályozásokkal alátámasztott bizonyítékokkal összevetni. Ennek az összehasonlító készségnek a fejlesztése képessé teszi a diákokat, pedagógusokat és közösségeket arra, hogy kritikusan viszonyuljanak a digitális információkhoz, és ne essenek áldozatul a félretájékoztatásnak vagy a dezinformációnak.”</a:t>
            </a:r>
            <a:endParaRPr>
              <a:solidFill>
                <a:schemeClr val="dk1"/>
              </a:solidFill>
            </a:endParaRPr>
          </a:p>
          <a:p>
            <a:pPr indent="0" lvl="0" marL="0" rtl="0" algn="l">
              <a:lnSpc>
                <a:spcPct val="95000"/>
              </a:lnSpc>
              <a:spcBef>
                <a:spcPts val="1200"/>
              </a:spcBef>
              <a:spcAft>
                <a:spcPts val="600"/>
              </a:spcAft>
              <a:buSzPts val="1100"/>
              <a:buNone/>
            </a:pPr>
            <a:r>
              <a:t/>
            </a:r>
            <a:endParaRPr b="1" i="1" sz="3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b0f04611e5_0_2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6" name="Google Shape;326;g3b0f04611e5_0_2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27" name="Google Shape;327;g3b0f04611e5_0_20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3b0f04611e5_0_3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 name="Google Shape;334;g3b0f04611e5_0_3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35" name="Google Shape;335;g3b0f04611e5_0_31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3b0f04611e5_0_4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6" name="Google Shape;356;g3b0f04611e5_0_4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57" name="Google Shape;357;g3b0f04611e5_0_43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7" name="Google Shape;367;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Az előző, „Igaz vagy hamis?” című feladatunkban kiélesítettük a szemünket, hogy kiszúrjuk a félrevezető információkat. Most fordítsuk befelé ezt a kritikai lencsét. Nap mint nap folyamatosan fogyasztunk információkat – attól a pillanattól kezdve, hogy felébredünk és megnézzük a telefonunkat, a hírek olvasásán, a közösségi médiában való aktivitáson vagy akár csak az iskolai hírek kézhezvételén át. De vajon milyen gyakran gondolunk bele, hogy honnan származik ez az információ, vagy hogyan befolyásol minket? „A következő feladat neve: „Térképezd fel az információáramlásodat”. Lehetőséget ad arra, hogy elképzeld a saját napi utazásodat a digitális világban. A cél nem a szokásaid megítélése, hanem az önismeret építése. Azáltal, hogy látjuk a saját „információáramlásunkat”, jobban megérthetjük, honnan szerzünk információkat, mit hiányolhatunk, és hogyan vonatkozik a kritikai gondolkodás a mindennapi életünkre.”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b0f04611e5_0_5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g3b0f04611e5_0_5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1" name="Google Shape;401;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8" name="Google Shape;418;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b0f04611e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g3b0f04611e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7" name="Google Shape;437;p7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3" name="Google Shape;453;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Az előző tevékenységekben láttuk, milyen könnyen terjedhet a félretájékoztatás, és hogyan formálódik a saját „információáramlásunk”. Most egy hatékony, rendszerezett eszközt veszünk górcső alá, amely segít bármely online információ hitelességének értékelésében: a </a:t>
            </a:r>
            <a:r>
              <a:rPr b="1" lang="en-US">
                <a:solidFill>
                  <a:schemeClr val="dk1"/>
                </a:solidFill>
              </a:rPr>
              <a:t>CRAAP-tesztet</a:t>
            </a:r>
            <a:r>
              <a:rPr lang="en-US">
                <a:solidFill>
                  <a:schemeClr val="dk1"/>
                </a:solidFill>
              </a:rPr>
              <a:t>.</a:t>
            </a:r>
            <a:br>
              <a:rPr lang="en-US">
                <a:solidFill>
                  <a:schemeClr val="dk1"/>
                </a:solidFill>
              </a:rPr>
            </a:br>
            <a:r>
              <a:rPr lang="en-US">
                <a:solidFill>
                  <a:schemeClr val="dk1"/>
                </a:solidFill>
              </a:rPr>
              <a:t> Ez egy egyszerű, könnyen megjegyezhető keretrendszer az információ hitelességének értékelésére, különösen az online tartalmak esetében. Ez nem csupán elmélet, hanem egy gyakorlati eszköz, amely képessé tesz arra, hogy megalapozott ítéletet hozz a nap mint nap eléd kerülő tartalmakról.</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a:solidFill>
                  <a:schemeClr val="dk1"/>
                </a:solidFill>
              </a:rPr>
              <a:t>A </a:t>
            </a:r>
            <a:r>
              <a:rPr b="1" lang="en-US">
                <a:solidFill>
                  <a:schemeClr val="dk1"/>
                </a:solidFill>
              </a:rPr>
              <a:t>CRAAP</a:t>
            </a:r>
            <a:r>
              <a:rPr lang="en-US">
                <a:solidFill>
                  <a:schemeClr val="dk1"/>
                </a:solidFill>
              </a:rPr>
              <a:t> a következő rövidítésből áll: </a:t>
            </a:r>
            <a:r>
              <a:rPr b="1" lang="en-US">
                <a:solidFill>
                  <a:schemeClr val="dk1"/>
                </a:solidFill>
              </a:rPr>
              <a:t>Currency (Időszerűség), Relevance (Relevancia), Authority (Szerzői hitelesség), Accuracy (Pontosság), Purpose (Cél)</a:t>
            </a:r>
            <a:r>
              <a:rPr lang="en-US">
                <a:solidFill>
                  <a:schemeClr val="dk1"/>
                </a:solidFill>
              </a:rPr>
              <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1. Időszerűség (Currency)</a:t>
            </a:r>
            <a:br>
              <a:rPr b="1" lang="en-US">
                <a:solidFill>
                  <a:schemeClr val="dk1"/>
                </a:solidFill>
              </a:rPr>
            </a:br>
            <a:r>
              <a:rPr lang="en-US">
                <a:solidFill>
                  <a:schemeClr val="dk1"/>
                </a:solidFill>
              </a:rPr>
              <a:t> Kérdés: Naprakész az információ?</a:t>
            </a:r>
            <a:br>
              <a:rPr lang="en-US">
                <a:solidFill>
                  <a:schemeClr val="dk1"/>
                </a:solidFill>
              </a:rPr>
            </a:br>
            <a:r>
              <a:rPr lang="en-US">
                <a:solidFill>
                  <a:schemeClr val="dk1"/>
                </a:solidFill>
              </a:rPr>
              <a:t> A gyorsan változó területeken – például az egészség, tudomány vagy aktuális események terén – a régi információk félrevezetők lehetnek. Mindig ellenőrizd a közzététel dátumát, és hogy a tartalmat frissítették-e.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2. Relevancia (Relevance)</a:t>
            </a:r>
            <a:br>
              <a:rPr b="1" lang="en-US">
                <a:solidFill>
                  <a:schemeClr val="dk1"/>
                </a:solidFill>
              </a:rPr>
            </a:br>
            <a:r>
              <a:rPr lang="en-US">
                <a:solidFill>
                  <a:schemeClr val="dk1"/>
                </a:solidFill>
              </a:rPr>
              <a:t> Kérdés: Megfelel az információ az igényeimnek?</a:t>
            </a:r>
            <a:br>
              <a:rPr lang="en-US">
                <a:solidFill>
                  <a:schemeClr val="dk1"/>
                </a:solidFill>
              </a:rPr>
            </a:br>
            <a:r>
              <a:rPr lang="en-US">
                <a:solidFill>
                  <a:schemeClr val="dk1"/>
                </a:solidFill>
              </a:rPr>
              <a:t> Illeszkedik-e a közönségedhez – legyen az diák, szülő vagy kolléga? Nem túl szakmai vagy épp túl egyszerű? A relevancia azt is jelenti, hogy a tartalom közvetlenül kapcsolódik-e a kérdésedhez vagy témádhoz.</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3. Szerzői hitelesség (Authority)</a:t>
            </a:r>
            <a:br>
              <a:rPr b="1" lang="en-US">
                <a:solidFill>
                  <a:schemeClr val="dk1"/>
                </a:solidFill>
              </a:rPr>
            </a:br>
            <a:r>
              <a:rPr lang="en-US">
                <a:solidFill>
                  <a:schemeClr val="dk1"/>
                </a:solidFill>
              </a:rPr>
              <a:t> Kérdés: Ki a szerző vagy a kiadó?</a:t>
            </a:r>
            <a:br>
              <a:rPr lang="en-US">
                <a:solidFill>
                  <a:schemeClr val="dk1"/>
                </a:solidFill>
              </a:rPr>
            </a:br>
            <a:r>
              <a:rPr lang="en-US">
                <a:solidFill>
                  <a:schemeClr val="dk1"/>
                </a:solidFill>
              </a:rPr>
              <a:t> Vizsgáld meg a képesítéseket, intézményi hátteret, szakértelmet. A forrás elismert szakértőtől származik, vagy egy névtelen blogbejegyzésből? A megbízható intézmények és a lektorált szakirodalom nagyobb súlyt képviselnek.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US">
                <a:solidFill>
                  <a:schemeClr val="dk1"/>
                </a:solidFill>
              </a:rPr>
              <a:t>4. Pontosság (Accuracy)</a:t>
            </a:r>
            <a:br>
              <a:rPr b="1" lang="en-US">
                <a:solidFill>
                  <a:schemeClr val="dk1"/>
                </a:solidFill>
              </a:rPr>
            </a:br>
            <a:r>
              <a:rPr lang="en-US">
                <a:solidFill>
                  <a:schemeClr val="dk1"/>
                </a:solidFill>
              </a:rPr>
              <a:t> Kérdés: Bizonyíték támasztja alá az információt?</a:t>
            </a:r>
            <a:br>
              <a:rPr lang="en-US">
                <a:solidFill>
                  <a:schemeClr val="dk1"/>
                </a:solidFill>
              </a:rPr>
            </a:br>
            <a:r>
              <a:rPr lang="en-US">
                <a:solidFill>
                  <a:schemeClr val="dk1"/>
                </a:solidFill>
              </a:rPr>
              <a:t> Ellenőrizd a hivatkozásokat, adatokat, forrásokat. Lektorálták vagy ellenőrizték-e a tartalmat? Más megbízható forrásokból is igazolhatóak az állítások?</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1200"/>
              </a:spcAft>
              <a:buSzPts val="1100"/>
              <a:buNone/>
            </a:pPr>
            <a:r>
              <a:rPr b="1" lang="en-US">
                <a:solidFill>
                  <a:schemeClr val="dk1"/>
                </a:solidFill>
              </a:rPr>
              <a:t>5. Cél (Purpose)</a:t>
            </a:r>
            <a:br>
              <a:rPr b="1" lang="en-US">
                <a:solidFill>
                  <a:schemeClr val="dk1"/>
                </a:solidFill>
              </a:rPr>
            </a:br>
            <a:r>
              <a:rPr lang="en-US">
                <a:solidFill>
                  <a:schemeClr val="dk1"/>
                </a:solidFill>
              </a:rPr>
              <a:t> Kérdés: Miért hozták létre ezt az információt?</a:t>
            </a:r>
            <a:br>
              <a:rPr lang="en-US">
                <a:solidFill>
                  <a:schemeClr val="dk1"/>
                </a:solidFill>
              </a:rPr>
            </a:br>
            <a:r>
              <a:rPr lang="en-US">
                <a:solidFill>
                  <a:schemeClr val="dk1"/>
                </a:solidFill>
              </a:rPr>
              <a:t> Azért, hogy tájékoztasson, meggyőzzön, szórakoztasson vagy valamit eladjon? Légy óvatos az elfogultsággal, propagandával vagy olyan tartalommal, amely érzelmi manipulációra épít.</a:t>
            </a:r>
            <a:endParaRPr b="1"/>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79" name="Google Shape;479;p8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3b0f04611e5_0_6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g3b0f04611e5_0_65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3b0f04611e5_0_7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g3b0f04611e5_0_7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g3b0f04611e5_0_8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g3b0f04611e5_0_8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7" name="Google Shape;547;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US"/>
              <a:t>Ez a tevékenység azt mutatja, hogy az információk értékelése nem mindig egyszerű, de egy olyan szisztematikus eszköz, mint a CRAAP, hatalmas különbséget jelent. Segít abban, hogy a megérzéseinken túl objektívebben, bizonyítékokon alapulóan értékeljük az online látottakat. Ez egy kulcsfontosságú készség az információs műveltségünk fejlesztéséhez és a digitális környezetben való magabiztos eligazodáshoz.</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64" name="Google Shape;564;p8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0" name="Google Shape;580;p8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3" name="Google Shape;613;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en-US">
                <a:solidFill>
                  <a:schemeClr val="dk1"/>
                </a:solidFill>
                <a:latin typeface="Bricolage Grotesque"/>
                <a:ea typeface="Bricolage Grotesque"/>
                <a:cs typeface="Bricolage Grotesque"/>
                <a:sym typeface="Bricolage Grotesque"/>
              </a:rPr>
              <a:t>Győződjön meg arról, hogy a résztvevők hozzáférnek az eszközökhöz (pl. böngésző megnyitása a FactCheck.org-kal, fordított képkeresés).</a:t>
            </a:r>
            <a:endParaRPr>
              <a:solidFill>
                <a:schemeClr val="dk1"/>
              </a:solidFil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3b0f04611e5_0_9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g3b0f04611e5_0_9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0" name="Google Shape;670;p8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86" name="Google Shape;686;p8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2" name="Google Shape;702;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Beszéltünk a hagyományos félretájékoztatásról és annak felismeréséről. Az információs környezet azonban folyamatosan fejlődik, és az egyik legnagyobb változás, amit ma látunk, a mesterséges intelligencia által generált tartalmak térnyerése. A mesterséges intelligencia által generált eszközök ma már másodpercek alatt képesek hihetetlenül valósághű szövegeket, képeket és akár videókat is létrehozni. Ennek a technológiának elképesztő lehetőségei vannak, de azt is jelenti, hogy új készségekre van szükségünk ahhoz, hogy azonosítsuk azokat a tartalmakat, amelyek esetleg nem azok, aminek látszanak. A szemünk és a fülünk már nem elég ahhoz, hogy mindig meglássuk a különbséget.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9" name="Google Shape;719;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Clr>
                <a:schemeClr val="dk1"/>
              </a:buClr>
              <a:buSzPts val="1100"/>
              <a:buFont typeface="Arial"/>
              <a:buNone/>
            </a:pPr>
            <a:r>
              <a:rPr lang="en-US"/>
              <a:t>Az álhírek kiszámítható utat követnek: provokáció céljából jönnek létre, algoritmusok erősítik fel őket, és gyorsan – gyakran ellenőrzés nélkül – megosztják őket. Az eredmény? A bizalom eróziója és a társadalmi szakadékok mélyülése. Végezzünk egy gyors közvélemény-kutatást: Ön szerint melyik platform járul hozzá leginkább ehhez a terjedéshez?</a:t>
            </a:r>
            <a:endParaRPr/>
          </a:p>
          <a:p>
            <a:pPr indent="0" lvl="0" marL="158750" rtl="0" algn="l">
              <a:lnSpc>
                <a:spcPct val="100000"/>
              </a:lnSpc>
              <a:spcBef>
                <a:spcPts val="0"/>
              </a:spcBef>
              <a:spcAft>
                <a:spcPts val="0"/>
              </a:spcAft>
              <a:buClr>
                <a:schemeClr val="dk1"/>
              </a:buClr>
              <a:buSzPts val="1100"/>
              <a:buFont typeface="Arial"/>
              <a:buNone/>
            </a:pPr>
            <a:r>
              <a:t/>
            </a:r>
            <a:endParaRPr/>
          </a:p>
          <a:p>
            <a:pPr indent="0" lvl="0" marL="158750" rtl="0" algn="l">
              <a:lnSpc>
                <a:spcPct val="100000"/>
              </a:lnSpc>
              <a:spcBef>
                <a:spcPts val="0"/>
              </a:spcBef>
              <a:spcAft>
                <a:spcPts val="0"/>
              </a:spcAft>
              <a:buClr>
                <a:schemeClr val="dk1"/>
              </a:buClr>
              <a:buSzPts val="1100"/>
              <a:buFont typeface="Arial"/>
              <a:buNone/>
            </a:pPr>
            <a:r>
              <a:rPr lang="en-US"/>
              <a:t>Szánjunk egy pillanatot arra, hogy megértsük, hogyan terjednek az álhírek – mert nem csak úgy megjelennek és eltűnnek. Kiszámítható és veszélyes utat követnek.</a:t>
            </a:r>
            <a:endParaRPr/>
          </a:p>
          <a:p>
            <a:pPr indent="0" lvl="0" marL="158750" rtl="0" algn="l">
              <a:lnSpc>
                <a:spcPct val="100000"/>
              </a:lnSpc>
              <a:spcBef>
                <a:spcPts val="0"/>
              </a:spcBef>
              <a:spcAft>
                <a:spcPts val="0"/>
              </a:spcAft>
              <a:buClr>
                <a:schemeClr val="dk1"/>
              </a:buClr>
              <a:buSzPts val="1100"/>
              <a:buFont typeface="Arial"/>
              <a:buNone/>
            </a:pPr>
            <a:r>
              <a:t/>
            </a:r>
            <a:endParaRPr/>
          </a:p>
          <a:p>
            <a:pPr indent="0" lvl="0" marL="158750" rtl="0" algn="l">
              <a:lnSpc>
                <a:spcPct val="100000"/>
              </a:lnSpc>
              <a:spcBef>
                <a:spcPts val="0"/>
              </a:spcBef>
              <a:spcAft>
                <a:spcPts val="0"/>
              </a:spcAft>
              <a:buClr>
                <a:schemeClr val="dk1"/>
              </a:buClr>
              <a:buSzPts val="1100"/>
              <a:buFont typeface="Arial"/>
              <a:buNone/>
            </a:pPr>
            <a:r>
              <a:rPr lang="en-US"/>
              <a:t>A létrehozással kezdődik – valaki szándékosan hamis tartalmat készít, gyakran félelem, harag vagy felháborodás kiváltására.</a:t>
            </a:r>
            <a:endParaRPr/>
          </a:p>
          <a:p>
            <a:pPr indent="0" lvl="0" marL="158750" rtl="0" algn="l">
              <a:lnSpc>
                <a:spcPct val="100000"/>
              </a:lnSpc>
              <a:spcBef>
                <a:spcPts val="0"/>
              </a:spcBef>
              <a:spcAft>
                <a:spcPts val="0"/>
              </a:spcAft>
              <a:buClr>
                <a:schemeClr val="dk1"/>
              </a:buClr>
              <a:buSzPts val="1100"/>
              <a:buFont typeface="Arial"/>
              <a:buNone/>
            </a:pPr>
            <a:r>
              <a:t/>
            </a:r>
            <a:endParaRPr/>
          </a:p>
          <a:p>
            <a:pPr indent="0" lvl="0" marL="158750" rtl="0" algn="l">
              <a:lnSpc>
                <a:spcPct val="100000"/>
              </a:lnSpc>
              <a:spcBef>
                <a:spcPts val="0"/>
              </a:spcBef>
              <a:spcAft>
                <a:spcPts val="0"/>
              </a:spcAft>
              <a:buClr>
                <a:schemeClr val="dk1"/>
              </a:buClr>
              <a:buSzPts val="1100"/>
              <a:buFont typeface="Arial"/>
              <a:buNone/>
            </a:pPr>
            <a:r>
              <a:rPr lang="en-US"/>
              <a:t>Aztán jön az erősítés – a közösségi média algoritmusai prioritást élveznek azokkal a tartalmakkal szemben, amelyek elköteleződést váltanak ki, függetlenül a pontosságuktól. Ez azt jelenti, hogy az érzelmileg terhelt félretájékoztatás felerősödik.</a:t>
            </a:r>
            <a:endParaRPr/>
          </a:p>
          <a:p>
            <a:pPr indent="0" lvl="0" marL="158750" rtl="0" algn="l">
              <a:lnSpc>
                <a:spcPct val="100000"/>
              </a:lnSpc>
              <a:spcBef>
                <a:spcPts val="0"/>
              </a:spcBef>
              <a:spcAft>
                <a:spcPts val="0"/>
              </a:spcAft>
              <a:buClr>
                <a:schemeClr val="dk1"/>
              </a:buClr>
              <a:buSzPts val="1100"/>
              <a:buFont typeface="Arial"/>
              <a:buNone/>
            </a:pPr>
            <a:r>
              <a:t/>
            </a:r>
            <a:endParaRPr/>
          </a:p>
          <a:p>
            <a:pPr indent="0" lvl="0" marL="158750" rtl="0" algn="l">
              <a:lnSpc>
                <a:spcPct val="100000"/>
              </a:lnSpc>
              <a:spcBef>
                <a:spcPts val="0"/>
              </a:spcBef>
              <a:spcAft>
                <a:spcPts val="0"/>
              </a:spcAft>
              <a:buClr>
                <a:schemeClr val="dk1"/>
              </a:buClr>
              <a:buSzPts val="1100"/>
              <a:buFont typeface="Arial"/>
              <a:buNone/>
            </a:pPr>
            <a:r>
              <a:rPr lang="en-US"/>
              <a:t>A következő a gyors megosztás – az emberek ellenőrzés nélkül továbbítják, gyakran azért, mert megerősíti a hiedelmeiket, vagy sürgősnek érzik.</a:t>
            </a:r>
            <a:endParaRPr/>
          </a:p>
          <a:p>
            <a:pPr indent="0" lvl="0" marL="158750" rtl="0" algn="l">
              <a:lnSpc>
                <a:spcPct val="100000"/>
              </a:lnSpc>
              <a:spcBef>
                <a:spcPts val="0"/>
              </a:spcBef>
              <a:spcAft>
                <a:spcPts val="0"/>
              </a:spcAft>
              <a:buClr>
                <a:schemeClr val="dk1"/>
              </a:buClr>
              <a:buSzPts val="1100"/>
              <a:buFont typeface="Arial"/>
              <a:buNone/>
            </a:pPr>
            <a:r>
              <a:rPr lang="en-US"/>
              <a:t>És végül látjuk a valódi hatást – a közbizalom alábbhagy, az intézmények megkérdőjeleződnek, és a közösségek megosztottabbá válnak.</a:t>
            </a:r>
            <a:endParaRPr/>
          </a:p>
          <a:p>
            <a:pPr indent="0" lvl="0" marL="158750" rtl="0" algn="l">
              <a:lnSpc>
                <a:spcPct val="100000"/>
              </a:lnSpc>
              <a:spcBef>
                <a:spcPts val="0"/>
              </a:spcBef>
              <a:spcAft>
                <a:spcPts val="0"/>
              </a:spcAft>
              <a:buClr>
                <a:schemeClr val="dk1"/>
              </a:buClr>
              <a:buSzPts val="1100"/>
              <a:buFont typeface="Arial"/>
              <a:buNone/>
            </a:pPr>
            <a:r>
              <a:rPr lang="en-US"/>
              <a:t>Ennek a ciklusnak a megértése segít megtörni. És pontosan ezért vagyunk itt.</a:t>
            </a:r>
            <a:endParaRPr/>
          </a:p>
          <a:p>
            <a:pPr indent="0" lvl="0" marL="158750" rtl="0" algn="l">
              <a:lnSpc>
                <a:spcPct val="100000"/>
              </a:lnSpc>
              <a:spcBef>
                <a:spcPts val="0"/>
              </a:spcBef>
              <a:spcAft>
                <a:spcPts val="0"/>
              </a:spcAft>
              <a:buClr>
                <a:schemeClr val="dk1"/>
              </a:buClr>
              <a:buSzPts val="1100"/>
              <a:buFont typeface="Arial"/>
              <a:buNone/>
            </a:pPr>
            <a:r>
              <a:t/>
            </a:r>
            <a:endParaRPr/>
          </a:p>
          <a:p>
            <a:pPr indent="0" lvl="0" marL="158750" rtl="0" algn="l">
              <a:lnSpc>
                <a:spcPct val="100000"/>
              </a:lnSpc>
              <a:spcBef>
                <a:spcPts val="0"/>
              </a:spcBef>
              <a:spcAft>
                <a:spcPts val="0"/>
              </a:spcAft>
              <a:buClr>
                <a:schemeClr val="dk1"/>
              </a:buClr>
              <a:buSzPts val="1100"/>
              <a:buFont typeface="Arial"/>
              <a:buNone/>
            </a:pPr>
            <a:r>
              <a:rPr lang="en-US"/>
              <a:t>Feladat: Interaktív közvélemény-kutatás: "Ön szerint melyik platform a leginkább felelős az álhírek terjesztéséért?" (pl. Facebook, Twitter, WhatsApp).</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8" name="Google Shape;738;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US"/>
              <a:t>Íme néhány vészjelzés: szenzációhajhász címsorok, érzelmes nyelvezet, rossz nyelvtan és kétes források. Ezek gyakran annak a jelei, hogy valami nincs rendben. A következő feladatban gyakorolni fogjuk ezek azonosítását.</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384eedb8bd8_0_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7" name="Google Shape;757;g384eedb8bd8_0_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1" i="1" lang="en-US" sz="1100">
                <a:solidFill>
                  <a:schemeClr val="dk1"/>
                </a:solidFill>
              </a:rPr>
              <a:t>REF: Media and Information Literacy material</a:t>
            </a:r>
            <a:endParaRPr/>
          </a:p>
          <a:p>
            <a:pPr indent="0" lvl="0" marL="15875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US"/>
              <a:t>In today’s digital world, </a:t>
            </a:r>
            <a:r>
              <a:rPr b="1" lang="en-US"/>
              <a:t>fact-checking is not optional—it’s essential</a:t>
            </a:r>
            <a:r>
              <a:rPr lang="en-US"/>
              <a:t>. And it starts with a mindset of healthy skepticism. When we come across a piece of information—especially one that triggers a strong emotional reaction—we need to pause and ask a few key questions:</a:t>
            </a:r>
            <a:r>
              <a:rPr b="1" lang="en-US"/>
              <a:t>Ask Critical Questions</a:t>
            </a:r>
            <a:endParaRPr/>
          </a:p>
          <a:p>
            <a:pPr indent="-298450" lvl="0" marL="457200" rtl="0" algn="l">
              <a:lnSpc>
                <a:spcPct val="100000"/>
              </a:lnSpc>
              <a:spcBef>
                <a:spcPts val="0"/>
              </a:spcBef>
              <a:spcAft>
                <a:spcPts val="0"/>
              </a:spcAft>
              <a:buSzPts val="1100"/>
              <a:buChar char="●"/>
            </a:pPr>
            <a:r>
              <a:rPr b="1" lang="en-US"/>
              <a:t>Who wrote this?</a:t>
            </a:r>
            <a:br>
              <a:rPr lang="en-US"/>
            </a:br>
            <a:r>
              <a:rPr lang="en-US"/>
              <a:t>Is the author identified? Do they have relevant expertise or a history of credible work?</a:t>
            </a:r>
            <a:endParaRPr/>
          </a:p>
          <a:p>
            <a:pPr indent="-298450" lvl="0" marL="457200" rtl="0" algn="l">
              <a:lnSpc>
                <a:spcPct val="100000"/>
              </a:lnSpc>
              <a:spcBef>
                <a:spcPts val="0"/>
              </a:spcBef>
              <a:spcAft>
                <a:spcPts val="0"/>
              </a:spcAft>
              <a:buSzPts val="1100"/>
              <a:buChar char="●"/>
            </a:pPr>
            <a:r>
              <a:rPr b="1" lang="en-US"/>
              <a:t>What’s the source?</a:t>
            </a:r>
            <a:br>
              <a:rPr lang="en-US"/>
            </a:br>
            <a:r>
              <a:rPr lang="en-US"/>
              <a:t>Is it a reputable news outlet, a government agency, or a random blog? Look at the domain—sites ending in “.co” or mimicking real outlets are often red flags.</a:t>
            </a:r>
            <a:endParaRPr/>
          </a:p>
          <a:p>
            <a:pPr indent="-298450" lvl="0" marL="457200" rtl="0" algn="l">
              <a:lnSpc>
                <a:spcPct val="100000"/>
              </a:lnSpc>
              <a:spcBef>
                <a:spcPts val="0"/>
              </a:spcBef>
              <a:spcAft>
                <a:spcPts val="0"/>
              </a:spcAft>
              <a:buSzPts val="1100"/>
              <a:buChar char="●"/>
            </a:pPr>
            <a:r>
              <a:rPr b="1" lang="en-US"/>
              <a:t>Is there evidence?</a:t>
            </a:r>
            <a:br>
              <a:rPr lang="en-US"/>
            </a:br>
            <a:r>
              <a:rPr lang="en-US"/>
              <a:t>Are there links to original studies, quotes from experts, or data to back up the claims?</a:t>
            </a:r>
            <a:endParaRPr/>
          </a:p>
          <a:p>
            <a:pPr indent="-298450" lvl="0" marL="457200" rtl="0" algn="l">
              <a:lnSpc>
                <a:spcPct val="100000"/>
              </a:lnSpc>
              <a:spcBef>
                <a:spcPts val="0"/>
              </a:spcBef>
              <a:spcAft>
                <a:spcPts val="0"/>
              </a:spcAft>
              <a:buSzPts val="1100"/>
              <a:buChar char="●"/>
            </a:pPr>
            <a:r>
              <a:rPr b="1" lang="en-US"/>
              <a:t>Use Fact-Checking Tools</a:t>
            </a:r>
            <a:endParaRPr/>
          </a:p>
          <a:p>
            <a:pPr indent="-298450" lvl="0" marL="457200" rtl="0" algn="l">
              <a:lnSpc>
                <a:spcPct val="100000"/>
              </a:lnSpc>
              <a:spcBef>
                <a:spcPts val="0"/>
              </a:spcBef>
              <a:spcAft>
                <a:spcPts val="0"/>
              </a:spcAft>
              <a:buSzPts val="1100"/>
              <a:buChar char="●"/>
            </a:pPr>
            <a:r>
              <a:rPr lang="en-US"/>
              <a:t>Introduce your audience to tools they—and their students—can use:</a:t>
            </a:r>
            <a:endParaRPr/>
          </a:p>
          <a:p>
            <a:pPr indent="-298450" lvl="0" marL="457200" rtl="0" algn="l">
              <a:lnSpc>
                <a:spcPct val="100000"/>
              </a:lnSpc>
              <a:spcBef>
                <a:spcPts val="0"/>
              </a:spcBef>
              <a:spcAft>
                <a:spcPts val="0"/>
              </a:spcAft>
              <a:buSzPts val="1100"/>
              <a:buChar char="●"/>
            </a:pPr>
            <a:r>
              <a:rPr b="1" lang="en-US"/>
              <a:t>Snopes.com</a:t>
            </a:r>
            <a:r>
              <a:rPr lang="en-US"/>
              <a:t> – Great for debunking viral rumors and urban legends.</a:t>
            </a:r>
            <a:endParaRPr/>
          </a:p>
          <a:p>
            <a:pPr indent="-298450" lvl="0" marL="457200" rtl="0" algn="l">
              <a:lnSpc>
                <a:spcPct val="100000"/>
              </a:lnSpc>
              <a:spcBef>
                <a:spcPts val="0"/>
              </a:spcBef>
              <a:spcAft>
                <a:spcPts val="0"/>
              </a:spcAft>
              <a:buSzPts val="1100"/>
              <a:buChar char="●"/>
            </a:pPr>
            <a:r>
              <a:rPr b="1" lang="en-US"/>
              <a:t>PolitiFact</a:t>
            </a:r>
            <a:r>
              <a:rPr lang="en-US"/>
              <a:t> – Focuses on political claims and rates them for accuracy.</a:t>
            </a:r>
            <a:endParaRPr/>
          </a:p>
          <a:p>
            <a:pPr indent="-298450" lvl="0" marL="457200" rtl="0" algn="l">
              <a:lnSpc>
                <a:spcPct val="100000"/>
              </a:lnSpc>
              <a:spcBef>
                <a:spcPts val="0"/>
              </a:spcBef>
              <a:spcAft>
                <a:spcPts val="0"/>
              </a:spcAft>
              <a:buSzPts val="1100"/>
              <a:buChar char="●"/>
            </a:pPr>
            <a:r>
              <a:rPr b="1" lang="en-US"/>
              <a:t>FactCheck.org</a:t>
            </a:r>
            <a:r>
              <a:rPr lang="en-US"/>
              <a:t> – A nonpartisan resource for checking public statements.</a:t>
            </a:r>
            <a:endParaRPr/>
          </a:p>
          <a:p>
            <a:pPr indent="-298450" lvl="0" marL="457200" rtl="0" algn="l">
              <a:lnSpc>
                <a:spcPct val="100000"/>
              </a:lnSpc>
              <a:spcBef>
                <a:spcPts val="0"/>
              </a:spcBef>
              <a:spcAft>
                <a:spcPts val="0"/>
              </a:spcAft>
              <a:buSzPts val="1100"/>
              <a:buChar char="●"/>
            </a:pPr>
            <a:r>
              <a:rPr b="1" lang="en-US"/>
              <a:t>Google Reverse Image Search</a:t>
            </a:r>
            <a:r>
              <a:rPr lang="en-US"/>
              <a:t> – Helps verify if an image has been used out of context or altered.</a:t>
            </a:r>
            <a:endParaRPr/>
          </a:p>
          <a:p>
            <a:pPr indent="-298450" lvl="0" marL="457200" rtl="0" algn="l">
              <a:lnSpc>
                <a:spcPct val="100000"/>
              </a:lnSpc>
              <a:spcBef>
                <a:spcPts val="0"/>
              </a:spcBef>
              <a:spcAft>
                <a:spcPts val="0"/>
              </a:spcAft>
              <a:buSzPts val="1100"/>
              <a:buChar char="●"/>
            </a:pPr>
            <a:r>
              <a:rPr b="1" lang="en-US"/>
              <a:t>NewsGuard</a:t>
            </a:r>
            <a:r>
              <a:rPr lang="en-US"/>
              <a:t> – A browser extension that rates the credibility of news websites.</a:t>
            </a:r>
            <a:endParaRPr/>
          </a:p>
          <a:p>
            <a:pPr indent="-298450" lvl="0" marL="457200" rtl="0" algn="l">
              <a:lnSpc>
                <a:spcPct val="100000"/>
              </a:lnSpc>
              <a:spcBef>
                <a:spcPts val="0"/>
              </a:spcBef>
              <a:spcAft>
                <a:spcPts val="0"/>
              </a:spcAft>
              <a:buSzPts val="1100"/>
              <a:buChar char="●"/>
            </a:pPr>
            <a:r>
              <a:rPr b="1" lang="en-US"/>
              <a:t>Why This Matters in Schools</a:t>
            </a:r>
            <a:endParaRPr/>
          </a:p>
          <a:p>
            <a:pPr indent="-298450" lvl="0" marL="457200" rtl="0" algn="l">
              <a:lnSpc>
                <a:spcPct val="100000"/>
              </a:lnSpc>
              <a:spcBef>
                <a:spcPts val="0"/>
              </a:spcBef>
              <a:spcAft>
                <a:spcPts val="0"/>
              </a:spcAft>
              <a:buSzPts val="1100"/>
              <a:buChar char="●"/>
            </a:pPr>
            <a:r>
              <a:rPr lang="en-US"/>
              <a:t>These are not just tools for journalists—they are tools for students, teachers, and parents. By teaching these skills, we empower our communities to navigate the digital world responsibly. Imagine a student who can confidently say, “This article doesn’t cite any sources—I’m not going to share it.” That’s the kind of digital citizen we want to cultivate.</a:t>
            </a:r>
            <a:endParaRPr/>
          </a:p>
          <a:p>
            <a:pPr indent="0" lvl="0" marL="158750" rtl="0" algn="l">
              <a:lnSpc>
                <a:spcPct val="100000"/>
              </a:lnSpc>
              <a:spcBef>
                <a:spcPts val="0"/>
              </a:spcBef>
              <a:spcAft>
                <a:spcPts val="0"/>
              </a:spcAft>
              <a:buSzPts val="1100"/>
              <a:buNone/>
            </a:pPr>
            <a:r>
              <a:rPr b="1" lang="en-US"/>
              <a:t>Optional Discussion Prompt:</a:t>
            </a:r>
            <a:endParaRPr/>
          </a:p>
          <a:p>
            <a:pPr indent="-298450" lvl="0" marL="457200" rtl="0" algn="l">
              <a:lnSpc>
                <a:spcPct val="100000"/>
              </a:lnSpc>
              <a:spcBef>
                <a:spcPts val="0"/>
              </a:spcBef>
              <a:spcAft>
                <a:spcPts val="0"/>
              </a:spcAft>
              <a:buSzPts val="1100"/>
              <a:buChar char="●"/>
            </a:pPr>
            <a:r>
              <a:rPr lang="en-US"/>
              <a:t>Think of a time when you or someone in your school community shared something online that turned out to be false. What could have helped prevent that?</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7" name="Google Shape;777;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Beszéltünk a hagyományos félretájékoztatásról és annak felismeréséről. De az információs tájkép folyamatosan fejlődik, és az egyik legnagyobb változás, amit ma látunk, a mesterséges intelligencia által generált tartalmak térnyerése. A mesterséges intelligencia által létrehozott eszközök ma már másodpercek alatt képesek hihetetlenül valósághű szövegeket, képeket és akár videókat is létrehozni. Ennek a technológiának elképesztő lehetőségei vannak, de azt is jelenti, hogy új készségekre van szükségünk ahhoz, hogy azonosítsuk azokat a tartalmakat, amelyek esetleg nem azok, aminek látszanak. A szemünk és a fülünk már nem elegendő ahhoz, hogy mindig meglássuk a különbséget.</a:t>
            </a:r>
            <a:endParaRPr/>
          </a:p>
          <a:p>
            <a:pPr indent="-298450" lvl="0" marL="457200" rtl="0" algn="l">
              <a:lnSpc>
                <a:spcPct val="100000"/>
              </a:lnSpc>
              <a:spcBef>
                <a:spcPts val="0"/>
              </a:spcBef>
              <a:spcAft>
                <a:spcPts val="0"/>
              </a:spcAft>
              <a:buSzPts val="1100"/>
              <a:buChar char="●"/>
            </a:pPr>
            <a:r>
              <a:t/>
            </a:r>
            <a:endParaRPr/>
          </a:p>
          <a:p>
            <a:pPr indent="-298450" lvl="0" marL="457200" rtl="0" algn="l">
              <a:lnSpc>
                <a:spcPct val="100000"/>
              </a:lnSpc>
              <a:spcBef>
                <a:spcPts val="0"/>
              </a:spcBef>
              <a:spcAft>
                <a:spcPts val="0"/>
              </a:spcAft>
              <a:buSzPts val="1100"/>
              <a:buChar char="●"/>
            </a:pPr>
            <a:r>
              <a:rPr lang="en-US"/>
              <a:t>Ebben a feladatban néhány példát fogunk megvizsgálni. A kihívásod: MI által generált vagy ember alkotta?"</a:t>
            </a:r>
            <a:endParaRPr/>
          </a:p>
          <a:p>
            <a:pPr indent="-298450" lvl="0" marL="457200" rtl="0" algn="l">
              <a:lnSpc>
                <a:spcPct val="100000"/>
              </a:lnSpc>
              <a:spcBef>
                <a:spcPts val="0"/>
              </a:spcBef>
              <a:spcAft>
                <a:spcPts val="0"/>
              </a:spcAft>
              <a:buSzPts val="1100"/>
              <a:buChar char="●"/>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4" name="Google Shape;794;p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Beszéltünk a hagyományos félretájékoztatásról és annak felismeréséről. De az információs tájkép folyamatosan fejlődik, és az egyik legnagyobb változás, amit ma látunk, a mesterséges intelligencia által generált tartalmak térnyerése. A mesterséges intelligencia által létrehozott eszközök ma már másodpercek alatt képesek hihetetlenül valósághű szövegeket, képeket és akár videókat is létrehozni. Ennek a technológiának elképesztő lehetőségei vannak, de azt is jelenti, hogy új készségekre van szükségünk ahhoz, hogy azonosítsuk azokat a tartalmakat, amelyek esetleg nem azok, aminek látszanak. A szemünk és a fülünk már nem elegendő ahhoz, hogy mindig meglássuk a különbséget.</a:t>
            </a:r>
            <a:endParaRPr/>
          </a:p>
          <a:p>
            <a:pPr indent="-298450" lvl="0" marL="457200" rtl="0" algn="l">
              <a:lnSpc>
                <a:spcPct val="100000"/>
              </a:lnSpc>
              <a:spcBef>
                <a:spcPts val="0"/>
              </a:spcBef>
              <a:spcAft>
                <a:spcPts val="0"/>
              </a:spcAft>
              <a:buSzPts val="1100"/>
              <a:buChar char="●"/>
            </a:pPr>
            <a:r>
              <a:t/>
            </a:r>
            <a:endParaRPr/>
          </a:p>
          <a:p>
            <a:pPr indent="-298450" lvl="0" marL="457200" rtl="0" algn="l">
              <a:lnSpc>
                <a:spcPct val="100000"/>
              </a:lnSpc>
              <a:spcBef>
                <a:spcPts val="0"/>
              </a:spcBef>
              <a:spcAft>
                <a:spcPts val="0"/>
              </a:spcAft>
              <a:buSzPts val="1100"/>
              <a:buChar char="●"/>
            </a:pPr>
            <a:r>
              <a:rPr lang="en-US"/>
              <a:t>Ebben a feladatban néhány példát fogunk megvizsgálni. A kihívásod: MI által generált vagy ember alkotta?"</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1" name="Google Shape;811;p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Beszéltünk a hagyományos félretájékoztatásról és annak felismeréséről. De az információs tájkép folyamatosan fejlődik, és az egyik legnagyobb változás, amit ma látunk, a mesterséges intelligencia által generált tartalmak térnyerése. A mesterséges intelligencia által létrehozott eszközök ma már másodpercek alatt képesek hihetetlenül valósághű szövegeket, képeket és akár videókat is létrehozni. Ennek a technológiának elképesztő lehetőségei vannak, de azt is jelenti, hogy új készségekre van szükségünk ahhoz, hogy azonosítsuk azokat a tartalmakat, amelyek esetleg nem azok, aminek látszanak. A szemünk és a fülünk már nem elegendő ahhoz, hogy mindig meglássuk a különbséget.</a:t>
            </a:r>
            <a:endParaRPr/>
          </a:p>
          <a:p>
            <a:pPr indent="-298450" lvl="0" marL="457200" rtl="0" algn="l">
              <a:lnSpc>
                <a:spcPct val="100000"/>
              </a:lnSpc>
              <a:spcBef>
                <a:spcPts val="0"/>
              </a:spcBef>
              <a:spcAft>
                <a:spcPts val="0"/>
              </a:spcAft>
              <a:buSzPts val="1100"/>
              <a:buChar char="●"/>
            </a:pPr>
            <a:r>
              <a:t/>
            </a:r>
            <a:endParaRPr/>
          </a:p>
          <a:p>
            <a:pPr indent="-298450" lvl="0" marL="457200" rtl="0" algn="l">
              <a:lnSpc>
                <a:spcPct val="100000"/>
              </a:lnSpc>
              <a:spcBef>
                <a:spcPts val="0"/>
              </a:spcBef>
              <a:spcAft>
                <a:spcPts val="0"/>
              </a:spcAft>
              <a:buSzPts val="1100"/>
              <a:buChar char="●"/>
            </a:pPr>
            <a:r>
              <a:rPr lang="en-US"/>
              <a:t>Ebben a feladatban néhány példát fogunk megvizsgálni. A kihívásod: MI által generált vagy ember alkotta?"</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0" name="Google Shape;170;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3b0f04611e5_0_1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g3b0f04611e5_0_11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5" name="Google Shape;845;p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Beszéltünk a hagyományos félretájékoztatásról és annak felismeréséről. De az információs tájkép folyamatosan fejlődik, és az egyik legnagyobb változás, amit ma látunk, a mesterséges intelligencia által generált tartalmak térnyerése. A mesterséges intelligencia által létrehozott eszközök ma már másodpercek alatt képesek hihetetlenül valósághű szövegeket, képeket és akár videókat is létrehozni. Ennek a technológiának elképesztő lehetőségei vannak, de azt is jelenti, hogy új készségekre van szükségünk ahhoz, hogy azonosítsuk azokat a tartalmakat, amelyek esetleg nem azok, aminek látszanak. A szemünk és a fülünk már nem elegendő ahhoz, hogy mindig meglássuk a különbséget.</a:t>
            </a:r>
            <a:endParaRPr/>
          </a:p>
          <a:p>
            <a:pPr indent="-298450" lvl="0" marL="457200" rtl="0" algn="l">
              <a:lnSpc>
                <a:spcPct val="100000"/>
              </a:lnSpc>
              <a:spcBef>
                <a:spcPts val="0"/>
              </a:spcBef>
              <a:spcAft>
                <a:spcPts val="0"/>
              </a:spcAft>
              <a:buSzPts val="1100"/>
              <a:buChar char="●"/>
            </a:pPr>
            <a:r>
              <a:t/>
            </a:r>
            <a:endParaRPr/>
          </a:p>
          <a:p>
            <a:pPr indent="-298450" lvl="0" marL="457200" rtl="0" algn="l">
              <a:lnSpc>
                <a:spcPct val="100000"/>
              </a:lnSpc>
              <a:spcBef>
                <a:spcPts val="0"/>
              </a:spcBef>
              <a:spcAft>
                <a:spcPts val="0"/>
              </a:spcAft>
              <a:buSzPts val="1100"/>
              <a:buChar char="●"/>
            </a:pPr>
            <a:r>
              <a:rPr lang="en-US"/>
              <a:t>Ebben a feladatban néhány példát fogunk megvizsgálni. A kihívásod: MI által generált vagy ember alkotta?"</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3b0f04611e5_0_12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2" name="Google Shape;862;g3b0f04611e5_0_12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p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79" name="Google Shape;879;p10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p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6" name="Google Shape;896;p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5" name="Google Shape;915;p10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3b0f04611e5_0_13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2" name="Google Shape;932;g3b0f04611e5_0_13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33" name="Google Shape;933;g3b0f04611e5_0_133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3b0f04611e5_0_14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2" name="Google Shape;942;g3b0f04611e5_0_14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43" name="Google Shape;943;g3b0f04611e5_0_143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3b0f04611e5_0_15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1" name="Google Shape;971;g3b0f04611e5_0_15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72" name="Google Shape;972;g3b0f04611e5_0_155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4" name="Google Shape;994;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A közösségi média sokak számára az információszerzés egyik fő forrása, de egyben a félretájékoztatás és a dezinformáció gócpontja is. Próbára tesszük a nyomozói képességeidet. Összeállítottunk egy csomag közösségi média bejegyzést – némelyik valós, némelyik félrevezető, némelyik pedig teljesen hamis. A küldetésed, amennyiben úgy döntesz, hogy elfogadod, az, hogy a csapatoddal együttműködve megállapítsd az egyes bejegyzések hitelességét.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b0f04611e5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g3b0f04611e5_0_9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g3b0f04611e5_0_16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1" name="Google Shape;1011;g3b0f04611e5_0_16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8" name="Google Shape;1028;p1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Ez a tevékenység rávilágít arra, hogy a közösségi médiában alkalmazott algoritmusok és interakciós taktikák hogyan nehezíthetik meg az igazság felismerését. A virálisnak szánt posztok gyakran érzelmeket váltanak ki, ami a megerősítés előtti gyors megosztáshoz vezet – megerősítve ezzel az álhírek terjedését.</a:t>
            </a:r>
            <a:br>
              <a:rPr b="0" i="0" lang="en-US" sz="1100" u="none" cap="none" strike="noStrike">
                <a:solidFill>
                  <a:srgbClr val="000000"/>
                </a:solidFill>
                <a:latin typeface="Arial"/>
                <a:ea typeface="Arial"/>
                <a:cs typeface="Arial"/>
                <a:sym typeface="Arial"/>
              </a:rPr>
            </a:b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"Your ability to critically analyze and verify, like we practiced, is absolutely essential in these fast-paced environments."</a:t>
            </a: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3" name="Shape 1043"/>
        <p:cNvGrpSpPr/>
        <p:nvPr/>
      </p:nvGrpSpPr>
      <p:grpSpPr>
        <a:xfrm>
          <a:off x="0" y="0"/>
          <a:ext cx="0" cy="0"/>
          <a:chOff x="0" y="0"/>
          <a:chExt cx="0" cy="0"/>
        </a:xfrm>
      </p:grpSpPr>
      <p:sp>
        <p:nvSpPr>
          <p:cNvPr id="1044" name="Google Shape;1044;p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5" name="Google Shape;1045;p10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p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62" name="Google Shape;1062;p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p1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81" name="Google Shape;1081;p1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p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97" name="Google Shape;1097;p1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p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14" name="Google Shape;1114;p1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3b0f04611e5_0_17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g3b0f04611e5_0_179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5" name="Shape 1145"/>
        <p:cNvGrpSpPr/>
        <p:nvPr/>
      </p:nvGrpSpPr>
      <p:grpSpPr>
        <a:xfrm>
          <a:off x="0" y="0"/>
          <a:ext cx="0" cy="0"/>
          <a:chOff x="0" y="0"/>
          <a:chExt cx="0" cy="0"/>
        </a:xfrm>
      </p:grpSpPr>
      <p:sp>
        <p:nvSpPr>
          <p:cNvPr id="1146" name="Google Shape;1146;g384eedb8bd8_0_2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47" name="Google Shape;1147;g384eedb8bd8_0_2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p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73" name="Google Shape;1173;p1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5" name="Google Shape;205;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p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9" name="Google Shape;1189;p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p1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7" name="Google Shape;1207;p1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2" name="Shape 1222"/>
        <p:cNvGrpSpPr/>
        <p:nvPr/>
      </p:nvGrpSpPr>
      <p:grpSpPr>
        <a:xfrm>
          <a:off x="0" y="0"/>
          <a:ext cx="0" cy="0"/>
          <a:chOff x="0" y="0"/>
          <a:chExt cx="0" cy="0"/>
        </a:xfrm>
      </p:grpSpPr>
      <p:sp>
        <p:nvSpPr>
          <p:cNvPr id="1223" name="Google Shape;1223;p1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24" name="Google Shape;1224;p1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p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1" name="Google Shape;1241;p1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Clr>
                <a:schemeClr val="dk1"/>
              </a:buClr>
              <a:buSzPts val="1100"/>
              <a:buFont typeface="Arial"/>
              <a:buNone/>
            </a:pPr>
            <a:r>
              <a:rPr lang="en-US"/>
              <a:t>A csoportod küldetése, hogy elemezze ezt a forgatókönyvet, és javaslatot tegyen egy válaszra. Kis csoportokban fogtok dolgozni, és minden csoportnak lesz egy közös digitális munkalapja, amit ki kell töltenie. Most beillesztem az egyes csoportok munkalapjainak egyedi linkjeit a csevegésbe.</a:t>
            </a:r>
            <a:endParaRPr/>
          </a:p>
          <a:p>
            <a:pPr indent="-228600" lvl="0" marL="457200" rtl="0" algn="l">
              <a:lnSpc>
                <a:spcPct val="100000"/>
              </a:lnSpc>
              <a:spcBef>
                <a:spcPts val="0"/>
              </a:spcBef>
              <a:spcAft>
                <a:spcPts val="0"/>
              </a:spcAft>
              <a:buClr>
                <a:schemeClr val="dk1"/>
              </a:buClr>
              <a:buSzPts val="1100"/>
              <a:buFont typeface="Arial"/>
              <a:buNone/>
            </a:pPr>
            <a:r>
              <a:t/>
            </a:r>
            <a:endParaRPr/>
          </a:p>
          <a:p>
            <a:pPr indent="-228600" lvl="0" marL="457200" rtl="0" algn="l">
              <a:lnSpc>
                <a:spcPct val="100000"/>
              </a:lnSpc>
              <a:spcBef>
                <a:spcPts val="0"/>
              </a:spcBef>
              <a:spcAft>
                <a:spcPts val="0"/>
              </a:spcAft>
              <a:buClr>
                <a:schemeClr val="dk1"/>
              </a:buClr>
              <a:buSzPts val="1100"/>
              <a:buFont typeface="Arial"/>
              <a:buNone/>
            </a:pPr>
            <a:r>
              <a:rPr lang="en-US"/>
              <a:t>Illeszd be az egyes csoportok egyedi Google Docs linkjeit a csevegésbe.</a:t>
            </a:r>
            <a:endParaRPr/>
          </a:p>
          <a:p>
            <a:pPr indent="-228600" lvl="0" marL="457200" rtl="0" algn="l">
              <a:lnSpc>
                <a:spcPct val="100000"/>
              </a:lnSpc>
              <a:spcBef>
                <a:spcPts val="0"/>
              </a:spcBef>
              <a:spcAft>
                <a:spcPts val="0"/>
              </a:spcAft>
              <a:buClr>
                <a:schemeClr val="dk1"/>
              </a:buClr>
              <a:buSzPts val="1100"/>
              <a:buFont typeface="Arial"/>
              <a:buNone/>
            </a:pPr>
            <a:r>
              <a:t/>
            </a:r>
            <a:endParaRPr/>
          </a:p>
          <a:p>
            <a:pPr indent="-228600" lvl="0" marL="457200" rtl="0" algn="l">
              <a:lnSpc>
                <a:spcPct val="100000"/>
              </a:lnSpc>
              <a:spcBef>
                <a:spcPts val="0"/>
              </a:spcBef>
              <a:spcAft>
                <a:spcPts val="0"/>
              </a:spcAft>
              <a:buClr>
                <a:schemeClr val="dk1"/>
              </a:buClr>
              <a:buSzPts val="1100"/>
              <a:buFont typeface="Arial"/>
              <a:buNone/>
            </a:pPr>
            <a:r>
              <a:rPr lang="en-US"/>
              <a:t>Azonosítsd a félrevezető elemeket: Mik a „vörös zászlók” ebben a TikTok videóban és közösségi média bejegyzésben? Használd a modulban található fogalmakat – gondolj az érzelmes nyelvezetre, a csaló tartalomra, a kétes forrásokra, a mesterséges intelligencia általi állításokra stb.</a:t>
            </a:r>
            <a:endParaRPr/>
          </a:p>
          <a:p>
            <a:pPr indent="-228600" lvl="0" marL="457200" rtl="0" algn="l">
              <a:lnSpc>
                <a:spcPct val="100000"/>
              </a:lnSpc>
              <a:spcBef>
                <a:spcPts val="0"/>
              </a:spcBef>
              <a:spcAft>
                <a:spcPts val="0"/>
              </a:spcAft>
              <a:buClr>
                <a:schemeClr val="dk1"/>
              </a:buClr>
              <a:buSzPts val="1100"/>
              <a:buFont typeface="Arial"/>
              <a:buNone/>
            </a:pPr>
            <a:r>
              <a:rPr lang="en-US"/>
              <a:t>Ellenőrzési stratégia: Ha te lennél a szülő, a tanár vagy az iskolavezető, aki először látta ezt, mi a közvetlen ellenőrzési terved? Milyen lépéseket tennél a SIFT módszerből, és milyen eszközöket használnál a tények ellenőrzésére?</a:t>
            </a:r>
            <a:endParaRPr/>
          </a:p>
          <a:p>
            <a:pPr indent="-228600" lvl="0" marL="457200" rtl="0" algn="l">
              <a:lnSpc>
                <a:spcPct val="100000"/>
              </a:lnSpc>
              <a:spcBef>
                <a:spcPts val="0"/>
              </a:spcBef>
              <a:spcAft>
                <a:spcPts val="0"/>
              </a:spcAft>
              <a:buClr>
                <a:schemeClr val="dk1"/>
              </a:buClr>
              <a:buSzPts val="1100"/>
              <a:buFont typeface="Arial"/>
              <a:buNone/>
            </a:pPr>
            <a:r>
              <a:t/>
            </a:r>
            <a:endParaRPr/>
          </a:p>
          <a:p>
            <a:pPr indent="-228600" lvl="0" marL="457200" rtl="0" algn="l">
              <a:lnSpc>
                <a:spcPct val="100000"/>
              </a:lnSpc>
              <a:spcBef>
                <a:spcPts val="0"/>
              </a:spcBef>
              <a:spcAft>
                <a:spcPts val="0"/>
              </a:spcAft>
              <a:buClr>
                <a:schemeClr val="dk1"/>
              </a:buClr>
              <a:buSzPts val="1100"/>
              <a:buFont typeface="Arial"/>
              <a:buNone/>
            </a:pPr>
            <a:r>
              <a:rPr lang="en-US"/>
              <a:t>Szerepkör-specifikus választerv: A hozzárendelt szerepköröd alapján (vagy csoportként döntsd el, ha vegyes szerepkörű csoport vagytok), mi lenne a kezdeti kétlépéses válaszod erre a válságra?</a:t>
            </a:r>
            <a:endParaRPr/>
          </a:p>
          <a:p>
            <a:pPr indent="-228600" lvl="0" marL="457200" rtl="0" algn="l">
              <a:lnSpc>
                <a:spcPct val="100000"/>
              </a:lnSpc>
              <a:spcBef>
                <a:spcPts val="0"/>
              </a:spcBef>
              <a:spcAft>
                <a:spcPts val="0"/>
              </a:spcAft>
              <a:buClr>
                <a:schemeClr val="dk1"/>
              </a:buClr>
              <a:buSzPts val="1100"/>
              <a:buFont typeface="Arial"/>
              <a:buNone/>
            </a:pPr>
            <a:r>
              <a:t/>
            </a:r>
            <a:endParaRPr/>
          </a:p>
          <a:p>
            <a:pPr indent="-228600" lvl="0" marL="457200" rtl="0" algn="l">
              <a:lnSpc>
                <a:spcPct val="100000"/>
              </a:lnSpc>
              <a:spcBef>
                <a:spcPts val="0"/>
              </a:spcBef>
              <a:spcAft>
                <a:spcPts val="0"/>
              </a:spcAft>
              <a:buClr>
                <a:schemeClr val="dk1"/>
              </a:buClr>
              <a:buSzPts val="1100"/>
              <a:buFont typeface="Arial"/>
              <a:buNone/>
            </a:pPr>
            <a:r>
              <a:rPr lang="en-US"/>
              <a:t>Iskolavezetőknek: Milyen azonnali intézkedéseket tennél a közösség és a belső érdekelt felek megszólítása érdekében?</a:t>
            </a:r>
            <a:endParaRPr/>
          </a:p>
          <a:p>
            <a:pPr indent="-228600" lvl="0" marL="457200" rtl="0" algn="l">
              <a:lnSpc>
                <a:spcPct val="100000"/>
              </a:lnSpc>
              <a:spcBef>
                <a:spcPts val="0"/>
              </a:spcBef>
              <a:spcAft>
                <a:spcPts val="0"/>
              </a:spcAft>
              <a:buClr>
                <a:schemeClr val="dk1"/>
              </a:buClr>
              <a:buSzPts val="1100"/>
              <a:buFont typeface="Arial"/>
              <a:buNone/>
            </a:pPr>
            <a:r>
              <a:rPr lang="en-US"/>
              <a:t>Tanároknak: Milyen stratégiát alkalmazna a diákokkal és kollégákkal való kommunikációra? Szülőknek: Hogyan tervezi megbeszélni ezt más szülőkkel és a gyermekével?</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6" name="Shape 1256"/>
        <p:cNvGrpSpPr/>
        <p:nvPr/>
      </p:nvGrpSpPr>
      <p:grpSpPr>
        <a:xfrm>
          <a:off x="0" y="0"/>
          <a:ext cx="0" cy="0"/>
          <a:chOff x="0" y="0"/>
          <a:chExt cx="0" cy="0"/>
        </a:xfrm>
      </p:grpSpPr>
      <p:sp>
        <p:nvSpPr>
          <p:cNvPr id="1257" name="Google Shape;1257;p1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8" name="Google Shape;1258;p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3" name="Shape 1273"/>
        <p:cNvGrpSpPr/>
        <p:nvPr/>
      </p:nvGrpSpPr>
      <p:grpSpPr>
        <a:xfrm>
          <a:off x="0" y="0"/>
          <a:ext cx="0" cy="0"/>
          <a:chOff x="0" y="0"/>
          <a:chExt cx="0" cy="0"/>
        </a:xfrm>
      </p:grpSpPr>
      <p:sp>
        <p:nvSpPr>
          <p:cNvPr id="1274" name="Google Shape;1274;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75" name="Google Shape;127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b="1" lang="en-US"/>
              <a:t>Állíts be egy élő szavazóeszközt, például a Zoom Polls-t, a Mentimetert vagy a Poll Everywhere-t, hogy a résztvevők valós időben szavazhassanak az „Igaz vagy hamis?” kérdésre.</a:t>
            </a:r>
            <a:endParaRPr b="1"/>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Clr>
                <a:schemeClr val="dk1"/>
              </a:buClr>
              <a:buSzPts val="1100"/>
              <a:buFont typeface="Arial"/>
              <a:buNone/>
            </a:pPr>
            <a:r>
              <a:rPr b="1" lang="en-US">
                <a:solidFill>
                  <a:schemeClr val="dk1"/>
                </a:solidFill>
              </a:rPr>
              <a:t>Állíts be egy élő szavazóeszközt, például a Zoom Polls-t, a Mentimetert vagy a Poll Everywhere-t, hogy a résztvevők valós időben szavazhassanak az „Igaz vagy hamis?” kérdésre.</a:t>
            </a:r>
            <a:endParaRPr b="1"/>
          </a:p>
          <a:p>
            <a:pPr indent="-228600" lvl="0" marL="457200" rtl="0" algn="l">
              <a:lnSpc>
                <a:spcPct val="100000"/>
              </a:lnSpc>
              <a:spcBef>
                <a:spcPts val="0"/>
              </a:spcBef>
              <a:spcAft>
                <a:spcPts val="0"/>
              </a:spcAft>
              <a:buSzPts val="1100"/>
              <a:buNone/>
            </a:pPr>
            <a:r>
              <a:t/>
            </a:r>
            <a:endParaRPr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spTree>
      <p:nvGrpSpPr>
        <p:cNvPr id="80" name="Shape 80"/>
        <p:cNvGrpSpPr/>
        <p:nvPr/>
      </p:nvGrpSpPr>
      <p:grpSpPr>
        <a:xfrm>
          <a:off x="0" y="0"/>
          <a:ext cx="0" cy="0"/>
          <a:chOff x="0" y="0"/>
          <a:chExt cx="0" cy="0"/>
        </a:xfrm>
      </p:grpSpPr>
      <p:sp>
        <p:nvSpPr>
          <p:cNvPr id="81" name="Google Shape;81;g3b0f04611e5_0_307"/>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82" name="Google Shape;82;g3b0f04611e5_0_307"/>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83" name="Google Shape;83;g3b0f04611e5_0_307">
            <a:hlinkClick r:id="rId2"/>
          </p:cNvPr>
          <p:cNvPicPr preferRelativeResize="0"/>
          <p:nvPr/>
        </p:nvPicPr>
        <p:blipFill rotWithShape="1">
          <a:blip r:embed="rId3">
            <a:alphaModFix/>
          </a:blip>
          <a:srcRect b="0" l="0" r="0" t="0"/>
          <a:stretch/>
        </p:blipFill>
        <p:spPr>
          <a:xfrm>
            <a:off x="16049020" y="9686925"/>
            <a:ext cx="2153257" cy="51435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84" name="Shape 84"/>
        <p:cNvGrpSpPr/>
        <p:nvPr/>
      </p:nvGrpSpPr>
      <p:grpSpPr>
        <a:xfrm>
          <a:off x="0" y="0"/>
          <a:ext cx="0" cy="0"/>
          <a:chOff x="0" y="0"/>
          <a:chExt cx="0" cy="0"/>
        </a:xfrm>
      </p:grpSpPr>
      <p:sp>
        <p:nvSpPr>
          <p:cNvPr id="85" name="Google Shape;85;g3b0f04611e5_0_425"/>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6" name="Google Shape;86;g3b0f04611e5_0_425"/>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preencoded.png" id="87" name="Google Shape;87;g3b0f04611e5_0_425">
            <a:hlinkClick r:id="rId2"/>
          </p:cNvPr>
          <p:cNvPicPr preferRelativeResize="0"/>
          <p:nvPr/>
        </p:nvPicPr>
        <p:blipFill rotWithShape="1">
          <a:blip r:embed="rId3">
            <a:alphaModFix/>
          </a:blip>
          <a:srcRect b="0" l="0" r="0" t="0"/>
          <a:stretch/>
        </p:blipFill>
        <p:spPr>
          <a:xfrm>
            <a:off x="16049020" y="9686925"/>
            <a:ext cx="2153257" cy="514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88" name="Shape 88"/>
        <p:cNvGrpSpPr/>
        <p:nvPr/>
      </p:nvGrpSpPr>
      <p:grpSpPr>
        <a:xfrm>
          <a:off x="0" y="0"/>
          <a:ext cx="0" cy="0"/>
          <a:chOff x="0" y="0"/>
          <a:chExt cx="0" cy="0"/>
        </a:xfrm>
      </p:grpSpPr>
      <p:sp>
        <p:nvSpPr>
          <p:cNvPr id="89" name="Google Shape;89;g3b0f04611e5_0_536"/>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0" name="Google Shape;90;g3b0f04611e5_0_536"/>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preencoded.png" id="91" name="Google Shape;91;g3b0f04611e5_0_536">
            <a:hlinkClick r:id="rId2"/>
          </p:cNvPr>
          <p:cNvPicPr preferRelativeResize="0"/>
          <p:nvPr/>
        </p:nvPicPr>
        <p:blipFill rotWithShape="1">
          <a:blip r:embed="rId3">
            <a:alphaModFix/>
          </a:blip>
          <a:srcRect b="0" l="0" r="0" t="0"/>
          <a:stretch/>
        </p:blipFill>
        <p:spPr>
          <a:xfrm>
            <a:off x="16049020" y="9686925"/>
            <a:ext cx="2153257" cy="51435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spTree>
      <p:nvGrpSpPr>
        <p:cNvPr id="92" name="Shape 92"/>
        <p:cNvGrpSpPr/>
        <p:nvPr/>
      </p:nvGrpSpPr>
      <p:grpSpPr>
        <a:xfrm>
          <a:off x="0" y="0"/>
          <a:ext cx="0" cy="0"/>
          <a:chOff x="0" y="0"/>
          <a:chExt cx="0" cy="0"/>
        </a:xfrm>
      </p:grpSpPr>
      <p:sp>
        <p:nvSpPr>
          <p:cNvPr id="93" name="Google Shape;93;g3b0f04611e5_0_1668"/>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4" name="Google Shape;94;g3b0f04611e5_0_1668"/>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preencoded.png" id="95" name="Google Shape;95;g3b0f04611e5_0_1668">
            <a:hlinkClick r:id="rId2"/>
          </p:cNvPr>
          <p:cNvPicPr preferRelativeResize="0"/>
          <p:nvPr/>
        </p:nvPicPr>
        <p:blipFill rotWithShape="1">
          <a:blip r:embed="rId3">
            <a:alphaModFix/>
          </a:blip>
          <a:srcRect b="0" l="0" r="0" t="0"/>
          <a:stretch/>
        </p:blipFill>
        <p:spPr>
          <a:xfrm>
            <a:off x="16049020" y="9686925"/>
            <a:ext cx="2153257" cy="5143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6.png"/><Relationship Id="rId9" Type="http://schemas.openxmlformats.org/officeDocument/2006/relationships/image" Target="../media/image9.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7.png"/><Relationship Id="rId8"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6.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20.png"/><Relationship Id="rId6"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4.png"/><Relationship Id="rId4" Type="http://schemas.openxmlformats.org/officeDocument/2006/relationships/image" Target="../media/image29.png"/><Relationship Id="rId5" Type="http://schemas.openxmlformats.org/officeDocument/2006/relationships/image" Target="../media/image22.png"/><Relationship Id="rId6"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38.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3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19.png"/><Relationship Id="rId7"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3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png"/><Relationship Id="rId4" Type="http://schemas.openxmlformats.org/officeDocument/2006/relationships/image" Target="../media/image39.png"/><Relationship Id="rId5" Type="http://schemas.openxmlformats.org/officeDocument/2006/relationships/image" Target="../media/image4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png"/><Relationship Id="rId4" Type="http://schemas.openxmlformats.org/officeDocument/2006/relationships/image" Target="../media/image4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1.jpg"/><Relationship Id="rId4" Type="http://schemas.openxmlformats.org/officeDocument/2006/relationships/image" Target="../media/image6.png"/><Relationship Id="rId5" Type="http://schemas.openxmlformats.org/officeDocument/2006/relationships/image" Target="../media/image3.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png"/><Relationship Id="rId4" Type="http://schemas.openxmlformats.org/officeDocument/2006/relationships/image" Target="../media/image6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58.png"/><Relationship Id="rId4" Type="http://schemas.openxmlformats.org/officeDocument/2006/relationships/image" Target="../media/image49.png"/><Relationship Id="rId5" Type="http://schemas.openxmlformats.org/officeDocument/2006/relationships/image" Target="../media/image47.png"/><Relationship Id="rId6" Type="http://schemas.openxmlformats.org/officeDocument/2006/relationships/image" Target="../media/image46.png"/><Relationship Id="rId7" Type="http://schemas.openxmlformats.org/officeDocument/2006/relationships/image" Target="../media/image45.png"/><Relationship Id="rId8"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8.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png"/><Relationship Id="rId4" Type="http://schemas.openxmlformats.org/officeDocument/2006/relationships/image" Target="../media/image5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png"/><Relationship Id="rId4" Type="http://schemas.openxmlformats.org/officeDocument/2006/relationships/image" Target="../media/image4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png"/><Relationship Id="rId4" Type="http://schemas.openxmlformats.org/officeDocument/2006/relationships/image" Target="../media/image5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19.png"/><Relationship Id="rId7"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png"/><Relationship Id="rId4" Type="http://schemas.openxmlformats.org/officeDocument/2006/relationships/image" Target="../media/image5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png"/><Relationship Id="rId4" Type="http://schemas.openxmlformats.org/officeDocument/2006/relationships/image" Target="../media/image56.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png"/><Relationship Id="rId4" Type="http://schemas.openxmlformats.org/officeDocument/2006/relationships/image" Target="../media/image7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png"/><Relationship Id="rId4" Type="http://schemas.openxmlformats.org/officeDocument/2006/relationships/image" Target="../media/image5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19.png"/><Relationship Id="rId7" Type="http://schemas.openxmlformats.org/officeDocument/2006/relationships/image" Target="../media/image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png"/><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 Id="rId3" Type="http://schemas.openxmlformats.org/officeDocument/2006/relationships/image" Target="../media/image60.png"/><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76.png"/><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 Id="rId3" Type="http://schemas.openxmlformats.org/officeDocument/2006/relationships/image" Target="../media/image7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png"/><Relationship Id="rId4" Type="http://schemas.openxmlformats.org/officeDocument/2006/relationships/image" Target="../media/image6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png"/><Relationship Id="rId4" Type="http://schemas.openxmlformats.org/officeDocument/2006/relationships/image" Target="../media/image75.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3.png"/><Relationship Id="rId4" Type="http://schemas.openxmlformats.org/officeDocument/2006/relationships/image" Target="../media/image73.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png"/><Relationship Id="rId4" Type="http://schemas.openxmlformats.org/officeDocument/2006/relationships/image" Target="../media/image5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19.png"/><Relationship Id="rId7" Type="http://schemas.openxmlformats.org/officeDocument/2006/relationships/image" Target="../media/image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3.png"/><Relationship Id="rId4" Type="http://schemas.openxmlformats.org/officeDocument/2006/relationships/image" Target="../media/image6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3.png"/></Relationships>
</file>

<file path=ppt/slides/_rels/slide58.xml.rels><?xml version="1.0" encoding="UTF-8" standalone="yes"?><Relationships xmlns="http://schemas.openxmlformats.org/package/2006/relationships"><Relationship Id="rId11"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0" Type="http://schemas.openxmlformats.org/officeDocument/2006/relationships/image" Target="../media/image64.jpg"/><Relationship Id="rId13" Type="http://schemas.openxmlformats.org/officeDocument/2006/relationships/image" Target="../media/image70.gif"/><Relationship Id="rId12" Type="http://schemas.openxmlformats.org/officeDocument/2006/relationships/hyperlink" Target="https://images.google.com/" TargetMode="External"/><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3.png"/><Relationship Id="rId4" Type="http://schemas.openxmlformats.org/officeDocument/2006/relationships/hyperlink" Target="https://www.factcheck.org/" TargetMode="External"/><Relationship Id="rId9" Type="http://schemas.openxmlformats.org/officeDocument/2006/relationships/hyperlink" Target="https://newslit.org/"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image" Target="../media/image63.jpg"/><Relationship Id="rId8" Type="http://schemas.openxmlformats.org/officeDocument/2006/relationships/hyperlink" Target="https://www.poynter.org/mediawise/"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19.png"/><Relationship Id="rId7"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19.png"/><Relationship Id="rId7" Type="http://schemas.openxmlformats.org/officeDocument/2006/relationships/image" Target="../media/image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3.png"/><Relationship Id="rId4" Type="http://schemas.openxmlformats.org/officeDocument/2006/relationships/image" Target="../media/image6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3.png"/><Relationship Id="rId4" Type="http://schemas.openxmlformats.org/officeDocument/2006/relationships/image" Target="../media/image6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3.png"/><Relationship Id="rId4" Type="http://schemas.openxmlformats.org/officeDocument/2006/relationships/image" Target="../media/image6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3.png"/><Relationship Id="rId4" Type="http://schemas.openxmlformats.org/officeDocument/2006/relationships/image" Target="../media/image7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19.png"/><Relationship Id="rId6" Type="http://schemas.openxmlformats.org/officeDocument/2006/relationships/image" Target="../media/image10.png"/><Relationship Id="rId7" Type="http://schemas.openxmlformats.org/officeDocument/2006/relationships/image" Target="../media/image9.png"/><Relationship Id="rId8" Type="http://schemas.openxmlformats.org/officeDocument/2006/relationships/image" Target="../media/image7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2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 name="Google Shape;101;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2" name="Google Shape;102;p1"/>
          <p:cNvGrpSpPr/>
          <p:nvPr/>
        </p:nvGrpSpPr>
        <p:grpSpPr>
          <a:xfrm>
            <a:off x="1028700" y="6135610"/>
            <a:ext cx="5102481" cy="887472"/>
            <a:chOff x="0" y="-47625"/>
            <a:chExt cx="1381663" cy="240312"/>
          </a:xfrm>
        </p:grpSpPr>
        <p:sp>
          <p:nvSpPr>
            <p:cNvPr id="103" name="Google Shape;103;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 name="Google Shape;105;p1"/>
          <p:cNvGrpSpPr/>
          <p:nvPr/>
        </p:nvGrpSpPr>
        <p:grpSpPr>
          <a:xfrm>
            <a:off x="1028700" y="7080843"/>
            <a:ext cx="3927024" cy="860446"/>
            <a:chOff x="0" y="-47625"/>
            <a:chExt cx="1063358" cy="232991"/>
          </a:xfrm>
        </p:grpSpPr>
        <p:sp>
          <p:nvSpPr>
            <p:cNvPr id="106" name="Google Shape;106;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 name="Google Shape;107;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8" name="Google Shape;108;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 name="Google Shape;110;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6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1"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 name="Google Shape;112;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 name="Google Shape;113;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09"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1"/>
          <p:cNvSpPr txBox="1"/>
          <p:nvPr/>
        </p:nvSpPr>
        <p:spPr>
          <a:xfrm>
            <a:off x="1084825" y="4506275"/>
            <a:ext cx="11038500" cy="15087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000"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000" u="none" cap="none" strike="noStrike">
                <a:solidFill>
                  <a:srgbClr val="0C4DA2"/>
                </a:solidFill>
                <a:latin typeface="Bricolage Grotesque"/>
                <a:ea typeface="Bricolage Grotesque"/>
                <a:cs typeface="Bricolage Grotesque"/>
                <a:sym typeface="Bricolage Grotesque"/>
              </a:rPr>
              <a:t>D</a:t>
            </a:r>
            <a:r>
              <a:rPr b="0" i="0" lang="en-US" sz="2000" u="none" cap="none" strike="noStrike">
                <a:solidFill>
                  <a:srgbClr val="2A2828"/>
                </a:solidFill>
                <a:latin typeface="Bricolage Grotesque"/>
                <a:ea typeface="Bricolage Grotesque"/>
                <a:cs typeface="Bricolage Grotesque"/>
                <a:sym typeface="Bricolage Grotesque"/>
              </a:rPr>
              <a:t>igital lite</a:t>
            </a:r>
            <a:r>
              <a:rPr b="0" i="0" lang="en-US" sz="2000" u="none" cap="none" strike="noStrike">
                <a:solidFill>
                  <a:srgbClr val="0C4DA2"/>
                </a:solidFill>
                <a:latin typeface="Bricolage Grotesque"/>
                <a:ea typeface="Bricolage Grotesque"/>
                <a:cs typeface="Bricolage Grotesque"/>
                <a:sym typeface="Bricolage Grotesque"/>
              </a:rPr>
              <a:t>R</a:t>
            </a:r>
            <a:r>
              <a:rPr b="0" i="0" lang="en-US" sz="2000" u="none" cap="none" strike="noStrike">
                <a:solidFill>
                  <a:srgbClr val="2A2828"/>
                </a:solidFill>
                <a:latin typeface="Bricolage Grotesque"/>
                <a:ea typeface="Bricolage Grotesque"/>
                <a:cs typeface="Bricolage Grotesque"/>
                <a:sym typeface="Bricolage Grotesque"/>
              </a:rPr>
              <a:t>acy and combat the spread of disinf</a:t>
            </a:r>
            <a:r>
              <a:rPr b="0" i="0" lang="en-US" sz="2000" u="none" cap="none" strike="noStrike">
                <a:solidFill>
                  <a:srgbClr val="0C4DA2"/>
                </a:solidFill>
                <a:latin typeface="Bricolage Grotesque"/>
                <a:ea typeface="Bricolage Grotesque"/>
                <a:cs typeface="Bricolage Grotesque"/>
                <a:sym typeface="Bricolage Grotesque"/>
              </a:rPr>
              <a:t>O</a:t>
            </a:r>
            <a:r>
              <a:rPr b="0" i="0" lang="en-US" sz="2000" u="none" cap="none" strike="noStrike">
                <a:solidFill>
                  <a:srgbClr val="2A2828"/>
                </a:solidFill>
                <a:latin typeface="Bricolage Grotesque"/>
                <a:ea typeface="Bricolage Grotesque"/>
                <a:cs typeface="Bricolage Grotesque"/>
                <a:sym typeface="Bricolage Grotesque"/>
              </a:rPr>
              <a:t>rmation among vul</a:t>
            </a:r>
            <a:r>
              <a:rPr b="0" i="0" lang="en-US" sz="2000" u="none" cap="none" strike="noStrike">
                <a:solidFill>
                  <a:srgbClr val="0C4DA2"/>
                </a:solidFill>
                <a:latin typeface="Bricolage Grotesque"/>
                <a:ea typeface="Bricolage Grotesque"/>
                <a:cs typeface="Bricolage Grotesque"/>
                <a:sym typeface="Bricolage Grotesque"/>
              </a:rPr>
              <a:t>N</a:t>
            </a:r>
            <a:r>
              <a:rPr b="0" i="0" lang="en-US" sz="2000" u="none" cap="none" strike="noStrike">
                <a:solidFill>
                  <a:srgbClr val="2A2828"/>
                </a:solidFill>
                <a:latin typeface="Bricolage Grotesque"/>
                <a:ea typeface="Bricolage Grotesque"/>
                <a:cs typeface="Bricolage Grotesque"/>
                <a:sym typeface="Bricolage Grotesque"/>
              </a:rPr>
              <a:t>erable groups of adol</a:t>
            </a:r>
            <a:r>
              <a:rPr b="0" i="0" lang="en-US" sz="2000" u="none" cap="none" strike="noStrike">
                <a:solidFill>
                  <a:srgbClr val="0C4DA2"/>
                </a:solidFill>
                <a:latin typeface="Bricolage Grotesque"/>
                <a:ea typeface="Bricolage Grotesque"/>
                <a:cs typeface="Bricolage Grotesque"/>
                <a:sym typeface="Bricolage Grotesque"/>
              </a:rPr>
              <a:t>E</a:t>
            </a:r>
            <a:r>
              <a:rPr b="0" i="0" lang="en-US" sz="2000" u="none" cap="none" strike="noStrike">
                <a:solidFill>
                  <a:srgbClr val="2A2828"/>
                </a:solidFill>
                <a:latin typeface="Bricolage Grotesque"/>
                <a:ea typeface="Bricolage Grotesque"/>
                <a:cs typeface="Bricolage Grotesque"/>
                <a:sym typeface="Bricolage Grotesque"/>
              </a:rPr>
              <a:t>scents</a:t>
            </a:r>
            <a:r>
              <a:rPr lang="en-US" sz="2000">
                <a:solidFill>
                  <a:srgbClr val="2A2828"/>
                </a:solidFill>
                <a:latin typeface="Bricolage Grotesque"/>
                <a:ea typeface="Bricolage Grotesque"/>
                <a:cs typeface="Bricolage Grotesque"/>
                <a:sym typeface="Bricolage Grotesque"/>
              </a:rPr>
              <a:t>-</a:t>
            </a:r>
            <a:r>
              <a:rPr lang="en-US" sz="2000">
                <a:solidFill>
                  <a:srgbClr val="2A2828"/>
                </a:solidFill>
              </a:rPr>
              <a:t>(Tanár- és iskolavezetői képzés a digitális írástudás előmozdítása és a dezinformáció terjedésének megakadályozása érdekében a serdülők veszélyeztetett csoportjai körében)</a:t>
            </a:r>
            <a:endParaRPr b="0" i="0" sz="2000" u="none" cap="none" strike="noStrike">
              <a:solidFill>
                <a:srgbClr val="000000"/>
              </a:solidFill>
              <a:latin typeface="Arial"/>
              <a:ea typeface="Arial"/>
              <a:cs typeface="Arial"/>
              <a:sym typeface="Arial"/>
            </a:endParaRPr>
          </a:p>
        </p:txBody>
      </p:sp>
      <p:sp>
        <p:nvSpPr>
          <p:cNvPr id="115" name="Google Shape;115;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16" name="Google Shape;116;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17" name="Google Shape;117;p1"/>
          <p:cNvSpPr txBox="1"/>
          <p:nvPr/>
        </p:nvSpPr>
        <p:spPr>
          <a:xfrm>
            <a:off x="1084814" y="8699650"/>
            <a:ext cx="3455400" cy="47520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Bemutatja:</a:t>
            </a:r>
            <a:endParaRPr b="0" i="0" sz="1400" u="none" cap="none" strike="noStrike">
              <a:solidFill>
                <a:srgbClr val="000000"/>
              </a:solidFill>
              <a:latin typeface="Arial"/>
              <a:ea typeface="Arial"/>
              <a:cs typeface="Arial"/>
              <a:sym typeface="Arial"/>
            </a:endParaRPr>
          </a:p>
        </p:txBody>
      </p:sp>
      <p:sp>
        <p:nvSpPr>
          <p:cNvPr id="118" name="Google Shape;118;p1"/>
          <p:cNvSpPr txBox="1"/>
          <p:nvPr/>
        </p:nvSpPr>
        <p:spPr>
          <a:xfrm>
            <a:off x="3872261" y="8796822"/>
            <a:ext cx="2454716" cy="392882"/>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6"/>
          <p:cNvSpPr txBox="1"/>
          <p:nvPr>
            <p:ph idx="4294967295" type="title"/>
          </p:nvPr>
        </p:nvSpPr>
        <p:spPr>
          <a:xfrm>
            <a:off x="0" y="214313"/>
            <a:ext cx="13512800" cy="12033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3"/>
              <a:buNone/>
            </a:pPr>
            <a:r>
              <a:rPr b="1" lang="en-US">
                <a:latin typeface="Bricolage Grotesque"/>
                <a:ea typeface="Bricolage Grotesque"/>
                <a:cs typeface="Bricolage Grotesque"/>
                <a:sym typeface="Bricolage Grotesque"/>
              </a:rPr>
              <a:t>Kulcsfogalmak: félretájékoztatás vs. dezinformáció</a:t>
            </a:r>
            <a:endParaRPr>
              <a:latin typeface="Bricolage Grotesque"/>
              <a:ea typeface="Bricolage Grotesque"/>
              <a:cs typeface="Bricolage Grotesque"/>
              <a:sym typeface="Bricolage Grotesque"/>
            </a:endParaRPr>
          </a:p>
        </p:txBody>
      </p:sp>
      <p:sp>
        <p:nvSpPr>
          <p:cNvPr id="278" name="Google Shape;278;p36"/>
          <p:cNvSpPr/>
          <p:nvPr/>
        </p:nvSpPr>
        <p:spPr>
          <a:xfrm>
            <a:off x="7724039" y="249283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79" name="Google Shape;279;p36"/>
          <p:cNvSpPr/>
          <p:nvPr/>
        </p:nvSpPr>
        <p:spPr>
          <a:xfrm>
            <a:off x="8109769" y="2680568"/>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Félretájékoztatás</a:t>
            </a:r>
            <a:endParaRPr b="0" i="0" sz="3200" u="none" cap="none" strike="noStrike">
              <a:solidFill>
                <a:srgbClr val="000000"/>
              </a:solidFill>
              <a:latin typeface="Calibri"/>
              <a:ea typeface="Calibri"/>
              <a:cs typeface="Calibri"/>
              <a:sym typeface="Calibri"/>
            </a:endParaRPr>
          </a:p>
        </p:txBody>
      </p:sp>
      <p:sp>
        <p:nvSpPr>
          <p:cNvPr id="280" name="Google Shape;280;p36"/>
          <p:cNvSpPr/>
          <p:nvPr/>
        </p:nvSpPr>
        <p:spPr>
          <a:xfrm>
            <a:off x="8109769" y="3418073"/>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Kártékony szándék nélkül terjesztett hamis információk. Gyakran jó szándékú emberek osztják meg őket, akik igaznak hiszik azokat.</a:t>
            </a:r>
            <a:endParaRPr b="0" i="0" sz="3200" u="none" cap="none" strike="noStrike">
              <a:solidFill>
                <a:srgbClr val="000000"/>
              </a:solidFill>
              <a:latin typeface="Calibri"/>
              <a:ea typeface="Calibri"/>
              <a:cs typeface="Calibri"/>
              <a:sym typeface="Calibri"/>
            </a:endParaRPr>
          </a:p>
        </p:txBody>
      </p:sp>
      <p:sp>
        <p:nvSpPr>
          <p:cNvPr id="281" name="Google Shape;281;p36"/>
          <p:cNvSpPr/>
          <p:nvPr/>
        </p:nvSpPr>
        <p:spPr>
          <a:xfrm>
            <a:off x="12968998" y="249283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2" name="Google Shape;282;p36"/>
          <p:cNvSpPr/>
          <p:nvPr/>
        </p:nvSpPr>
        <p:spPr>
          <a:xfrm>
            <a:off x="13321547" y="2680568"/>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Dezinfromáció</a:t>
            </a:r>
            <a:endParaRPr b="0" i="0" sz="3200" u="none" cap="none" strike="noStrike">
              <a:solidFill>
                <a:srgbClr val="000000"/>
              </a:solidFill>
              <a:latin typeface="Calibri"/>
              <a:ea typeface="Calibri"/>
              <a:cs typeface="Calibri"/>
              <a:sym typeface="Calibri"/>
            </a:endParaRPr>
          </a:p>
        </p:txBody>
      </p:sp>
      <p:sp>
        <p:nvSpPr>
          <p:cNvPr id="283" name="Google Shape;283;p36"/>
          <p:cNvSpPr/>
          <p:nvPr/>
        </p:nvSpPr>
        <p:spPr>
          <a:xfrm>
            <a:off x="13321547" y="3418073"/>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Szándékosan terjesztett hamis információ megtévesztés céljából. Kár okozása vagy egy adott cél előmozdítása céljából létrehozott.</a:t>
            </a:r>
            <a:endParaRPr b="0" i="0" sz="3200" u="none" cap="none" strike="noStrike">
              <a:solidFill>
                <a:srgbClr val="000000"/>
              </a:solidFill>
              <a:latin typeface="Calibri"/>
              <a:ea typeface="Calibri"/>
              <a:cs typeface="Calibri"/>
              <a:sym typeface="Calibri"/>
            </a:endParaRPr>
          </a:p>
        </p:txBody>
      </p:sp>
      <p:sp>
        <p:nvSpPr>
          <p:cNvPr id="284" name="Google Shape;284;p36"/>
          <p:cNvSpPr/>
          <p:nvPr/>
        </p:nvSpPr>
        <p:spPr>
          <a:xfrm>
            <a:off x="7757221" y="6840428"/>
            <a:ext cx="10082286" cy="2534091"/>
          </a:xfrm>
          <a:prstGeom prst="roundRect">
            <a:avLst>
              <a:gd fmla="val 565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5" name="Google Shape;285;p36"/>
          <p:cNvSpPr/>
          <p:nvPr/>
        </p:nvSpPr>
        <p:spPr>
          <a:xfrm>
            <a:off x="8109775" y="7192976"/>
            <a:ext cx="4485000" cy="273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Mindkettő gyorsan terjed</a:t>
            </a:r>
            <a:endParaRPr b="0" i="0" sz="3200" u="none" cap="none" strike="noStrike">
              <a:solidFill>
                <a:srgbClr val="000000"/>
              </a:solidFill>
              <a:latin typeface="Calibri"/>
              <a:ea typeface="Calibri"/>
              <a:cs typeface="Calibri"/>
              <a:sym typeface="Calibri"/>
            </a:endParaRPr>
          </a:p>
        </p:txBody>
      </p:sp>
      <p:sp>
        <p:nvSpPr>
          <p:cNvPr id="286" name="Google Shape;286;p36"/>
          <p:cNvSpPr/>
          <p:nvPr/>
        </p:nvSpPr>
        <p:spPr>
          <a:xfrm>
            <a:off x="8109769" y="7930483"/>
            <a:ext cx="9377189" cy="109148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SA közösségi média mindkét típust felerősíti. Páratlan sebességgel terjednek a hálózatokon keresztül.</a:t>
            </a:r>
            <a:endParaRPr b="0" i="0" sz="3200" u="none" cap="none" strike="noStrike">
              <a:solidFill>
                <a:srgbClr val="000000"/>
              </a:solidFill>
              <a:latin typeface="Calibri"/>
              <a:ea typeface="Calibri"/>
              <a:cs typeface="Calibri"/>
              <a:sym typeface="Calibri"/>
            </a:endParaRPr>
          </a:p>
        </p:txBody>
      </p:sp>
      <p:pic>
        <p:nvPicPr>
          <p:cNvPr descr="preencoded.png" id="287" name="Google Shape;287;p36"/>
          <p:cNvPicPr preferRelativeResize="0"/>
          <p:nvPr/>
        </p:nvPicPr>
        <p:blipFill rotWithShape="1">
          <a:blip r:embed="rId3">
            <a:alphaModFix/>
          </a:blip>
          <a:srcRect b="0" l="0" r="0" t="0"/>
          <a:stretch/>
        </p:blipFill>
        <p:spPr>
          <a:xfrm>
            <a:off x="37270" y="1662450"/>
            <a:ext cx="5576130" cy="8624549"/>
          </a:xfrm>
          <a:prstGeom prst="rect">
            <a:avLst/>
          </a:prstGeom>
          <a:noFill/>
          <a:ln>
            <a:noFill/>
          </a:ln>
        </p:spPr>
      </p:pic>
      <p:sp>
        <p:nvSpPr>
          <p:cNvPr id="288" name="Google Shape;288;p36"/>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7"/>
          <p:cNvSpPr txBox="1"/>
          <p:nvPr>
            <p:ph idx="4294967295" type="title"/>
          </p:nvPr>
        </p:nvSpPr>
        <p:spPr>
          <a:xfrm>
            <a:off x="0" y="211138"/>
            <a:ext cx="10772775" cy="12065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522"/>
              <a:buNone/>
            </a:pPr>
            <a:r>
              <a:rPr b="1" lang="en-US" sz="3700">
                <a:latin typeface="Bricolage Grotesque"/>
                <a:ea typeface="Bricolage Grotesque"/>
                <a:cs typeface="Bricolage Grotesque"/>
                <a:sym typeface="Bricolage Grotesque"/>
              </a:rPr>
              <a:t>A félretájékoztatás és a dezinformáció típusai</a:t>
            </a:r>
            <a:endParaRPr sz="3700">
              <a:latin typeface="Bricolage Grotesque"/>
              <a:ea typeface="Bricolage Grotesque"/>
              <a:cs typeface="Bricolage Grotesque"/>
              <a:sym typeface="Bricolage Grotesque"/>
            </a:endParaRPr>
          </a:p>
        </p:txBody>
      </p:sp>
      <p:sp>
        <p:nvSpPr>
          <p:cNvPr id="294" name="Google Shape;294;p37"/>
          <p:cNvSpPr/>
          <p:nvPr/>
        </p:nvSpPr>
        <p:spPr>
          <a:xfrm>
            <a:off x="215012" y="2208553"/>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95" name="Google Shape;295;p37"/>
          <p:cNvSpPr/>
          <p:nvPr/>
        </p:nvSpPr>
        <p:spPr>
          <a:xfrm>
            <a:off x="1356315" y="215211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Kreált tartalom</a:t>
            </a:r>
            <a:endParaRPr b="1" i="0" sz="3200" u="none" cap="none" strike="noStrike">
              <a:solidFill>
                <a:srgbClr val="000000"/>
              </a:solidFill>
              <a:latin typeface="Calibri"/>
              <a:ea typeface="Calibri"/>
              <a:cs typeface="Calibri"/>
              <a:sym typeface="Calibri"/>
            </a:endParaRPr>
          </a:p>
        </p:txBody>
      </p:sp>
      <p:sp>
        <p:nvSpPr>
          <p:cNvPr id="296" name="Google Shape;296;p37"/>
          <p:cNvSpPr/>
          <p:nvPr/>
        </p:nvSpPr>
        <p:spPr>
          <a:xfrm>
            <a:off x="972990" y="2991476"/>
            <a:ext cx="4006500" cy="1637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Teljesen hamis tartalom, valóságalap nélkül. Gyakran megtévesztés vagy manipuláció céljából készül.</a:t>
            </a:r>
            <a:endParaRPr b="0" i="0" sz="3200" u="none" cap="none" strike="noStrike">
              <a:solidFill>
                <a:srgbClr val="000000"/>
              </a:solidFill>
              <a:latin typeface="Calibri"/>
              <a:ea typeface="Calibri"/>
              <a:cs typeface="Calibri"/>
              <a:sym typeface="Calibri"/>
            </a:endParaRPr>
          </a:p>
        </p:txBody>
      </p:sp>
      <p:sp>
        <p:nvSpPr>
          <p:cNvPr id="297" name="Google Shape;297;p37"/>
          <p:cNvSpPr/>
          <p:nvPr/>
        </p:nvSpPr>
        <p:spPr>
          <a:xfrm>
            <a:off x="6890247"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98" name="Google Shape;298;p37"/>
          <p:cNvSpPr/>
          <p:nvPr/>
        </p:nvSpPr>
        <p:spPr>
          <a:xfrm>
            <a:off x="7835260" y="2152093"/>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Manipulált tartalom</a:t>
            </a:r>
            <a:endParaRPr b="1" i="0" sz="3200" u="none" cap="none" strike="noStrike">
              <a:solidFill>
                <a:srgbClr val="000000"/>
              </a:solidFill>
              <a:latin typeface="Calibri"/>
              <a:ea typeface="Calibri"/>
              <a:cs typeface="Calibri"/>
              <a:sym typeface="Calibri"/>
            </a:endParaRPr>
          </a:p>
        </p:txBody>
      </p:sp>
      <p:sp>
        <p:nvSpPr>
          <p:cNvPr id="299" name="Google Shape;299;p37"/>
          <p:cNvSpPr/>
          <p:nvPr/>
        </p:nvSpPr>
        <p:spPr>
          <a:xfrm>
            <a:off x="7835260" y="3035325"/>
            <a:ext cx="4390200" cy="2728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Valódi információ vagy kép, amelyet eltorzítottak a hamis benyomás keltése érdekében, pl. szenzációhajhász címsor vagy populista „kattintásvadász” tartalom.</a:t>
            </a:r>
            <a:endParaRPr b="0" i="0" sz="3200" u="none" cap="none" strike="noStrike">
              <a:solidFill>
                <a:srgbClr val="000000"/>
              </a:solidFill>
              <a:latin typeface="Calibri"/>
              <a:ea typeface="Calibri"/>
              <a:cs typeface="Calibri"/>
              <a:sym typeface="Calibri"/>
            </a:endParaRPr>
          </a:p>
        </p:txBody>
      </p:sp>
      <p:sp>
        <p:nvSpPr>
          <p:cNvPr id="300" name="Google Shape;300;p37"/>
          <p:cNvSpPr/>
          <p:nvPr/>
        </p:nvSpPr>
        <p:spPr>
          <a:xfrm>
            <a:off x="14314186" y="215206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Imposztor tartalom</a:t>
            </a:r>
            <a:endParaRPr b="1" i="0" sz="3200" u="none" cap="none" strike="noStrike">
              <a:solidFill>
                <a:srgbClr val="000000"/>
              </a:solidFill>
              <a:latin typeface="Calibri"/>
              <a:ea typeface="Calibri"/>
              <a:cs typeface="Calibri"/>
              <a:sym typeface="Calibri"/>
            </a:endParaRPr>
          </a:p>
        </p:txBody>
      </p:sp>
      <p:sp>
        <p:nvSpPr>
          <p:cNvPr id="301" name="Google Shape;301;p37"/>
          <p:cNvSpPr/>
          <p:nvPr/>
        </p:nvSpPr>
        <p:spPr>
          <a:xfrm>
            <a:off x="14314171" y="2980185"/>
            <a:ext cx="2955300" cy="3138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Valódi források megszemélyesítése, pl. egy elismert ügynökség márkajelzésének használata hamis információk terjesztésére.</a:t>
            </a:r>
            <a:endParaRPr b="0" i="0" sz="3200" u="none" cap="none" strike="noStrike">
              <a:solidFill>
                <a:srgbClr val="000000"/>
              </a:solidFill>
              <a:latin typeface="Calibri"/>
              <a:ea typeface="Calibri"/>
              <a:cs typeface="Calibri"/>
              <a:sym typeface="Calibri"/>
            </a:endParaRPr>
          </a:p>
        </p:txBody>
      </p:sp>
      <p:sp>
        <p:nvSpPr>
          <p:cNvPr id="302" name="Google Shape;302;p37"/>
          <p:cNvSpPr/>
          <p:nvPr/>
        </p:nvSpPr>
        <p:spPr>
          <a:xfrm>
            <a:off x="13420171"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03" name="Google Shape;303;p37"/>
          <p:cNvSpPr/>
          <p:nvPr/>
        </p:nvSpPr>
        <p:spPr>
          <a:xfrm>
            <a:off x="0" y="493524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7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4" name="Google Shape;304;p37"/>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5" name="Google Shape;305;p37"/>
          <p:cNvSpPr/>
          <p:nvPr/>
        </p:nvSpPr>
        <p:spPr>
          <a:xfrm>
            <a:off x="4515590" y="6309011"/>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Szatíra és paródia</a:t>
            </a:r>
            <a:endParaRPr b="1" i="0" sz="3200" u="none" cap="none" strike="noStrike">
              <a:solidFill>
                <a:srgbClr val="000000"/>
              </a:solidFill>
              <a:latin typeface="Calibri"/>
              <a:ea typeface="Calibri"/>
              <a:cs typeface="Calibri"/>
              <a:sym typeface="Calibri"/>
            </a:endParaRPr>
          </a:p>
        </p:txBody>
      </p:sp>
      <p:sp>
        <p:nvSpPr>
          <p:cNvPr id="306" name="Google Shape;306;p37"/>
          <p:cNvSpPr/>
          <p:nvPr/>
        </p:nvSpPr>
        <p:spPr>
          <a:xfrm>
            <a:off x="2592549" y="7240495"/>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07" name="Google Shape;307;p37"/>
          <p:cNvSpPr txBox="1"/>
          <p:nvPr/>
        </p:nvSpPr>
        <p:spPr>
          <a:xfrm>
            <a:off x="4515590" y="7240495"/>
            <a:ext cx="8373600" cy="215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Humoros, de hamis történetek, amelyeket igaznak állítanak be. Gyakran szatirikus szándékkal készülnek, de félrevezetőek lehetnek az olvasók számára.</a:t>
            </a:r>
            <a:endParaRPr b="0" i="0" sz="3200" u="none" cap="none" strike="noStrike">
              <a:solidFill>
                <a:srgbClr val="000000"/>
              </a:solidFill>
              <a:latin typeface="Calibri"/>
              <a:ea typeface="Calibri"/>
              <a:cs typeface="Calibri"/>
              <a:sym typeface="Calibri"/>
            </a:endParaRPr>
          </a:p>
        </p:txBody>
      </p:sp>
      <p:sp>
        <p:nvSpPr>
          <p:cNvPr id="308" name="Google Shape;308;p37"/>
          <p:cNvSpPr/>
          <p:nvPr/>
        </p:nvSpPr>
        <p:spPr>
          <a:xfrm>
            <a:off x="3520643" y="6436606"/>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g38817ba0160_0_25"/>
          <p:cNvSpPr txBox="1"/>
          <p:nvPr>
            <p:ph idx="4294967295" type="title"/>
          </p:nvPr>
        </p:nvSpPr>
        <p:spPr>
          <a:xfrm>
            <a:off x="0" y="214325"/>
            <a:ext cx="14235000" cy="12033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889"/>
              <a:buNone/>
            </a:pPr>
            <a:r>
              <a:rPr b="1" lang="en-US" sz="3000">
                <a:latin typeface="Arial"/>
                <a:ea typeface="Arial"/>
                <a:cs typeface="Arial"/>
                <a:sym typeface="Arial"/>
              </a:rPr>
              <a:t>Az igazság megértése összehasonlításon keresztül – A félretájékoztatás és a dezinformáció valós következményei</a:t>
            </a:r>
            <a:endParaRPr b="1" sz="6200">
              <a:latin typeface="Bricolage Grotesque"/>
              <a:ea typeface="Bricolage Grotesque"/>
              <a:cs typeface="Bricolage Grotesque"/>
              <a:sym typeface="Bricolage Grotesque"/>
            </a:endParaRPr>
          </a:p>
        </p:txBody>
      </p:sp>
      <p:pic>
        <p:nvPicPr>
          <p:cNvPr descr="preencoded.png" id="314" name="Google Shape;314;g38817ba0160_0_25"/>
          <p:cNvPicPr preferRelativeResize="0"/>
          <p:nvPr/>
        </p:nvPicPr>
        <p:blipFill rotWithShape="1">
          <a:blip r:embed="rId3">
            <a:alphaModFix/>
          </a:blip>
          <a:srcRect b="0" l="0" r="0" t="0"/>
          <a:stretch/>
        </p:blipFill>
        <p:spPr>
          <a:xfrm>
            <a:off x="83184" y="1861685"/>
            <a:ext cx="5769875" cy="3565953"/>
          </a:xfrm>
          <a:prstGeom prst="rect">
            <a:avLst/>
          </a:prstGeom>
          <a:noFill/>
          <a:ln>
            <a:noFill/>
          </a:ln>
        </p:spPr>
      </p:pic>
      <p:sp>
        <p:nvSpPr>
          <p:cNvPr id="315" name="Google Shape;315;g38817ba0160_0_25"/>
          <p:cNvSpPr/>
          <p:nvPr/>
        </p:nvSpPr>
        <p:spPr>
          <a:xfrm>
            <a:off x="78143" y="5676568"/>
            <a:ext cx="4307100" cy="532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Egészségügyi dezinformáció</a:t>
            </a:r>
            <a:endParaRPr b="0" i="0" sz="3000" u="none" cap="none" strike="noStrike">
              <a:solidFill>
                <a:srgbClr val="311211"/>
              </a:solidFill>
              <a:latin typeface="Calibri"/>
              <a:ea typeface="Calibri"/>
              <a:cs typeface="Calibri"/>
              <a:sym typeface="Calibri"/>
            </a:endParaRPr>
          </a:p>
        </p:txBody>
      </p:sp>
      <p:sp>
        <p:nvSpPr>
          <p:cNvPr id="316" name="Google Shape;316;g38817ba0160_0_25"/>
          <p:cNvSpPr/>
          <p:nvPr/>
        </p:nvSpPr>
        <p:spPr>
          <a:xfrm>
            <a:off x="83159" y="7023338"/>
            <a:ext cx="5769900" cy="218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A COVID-19 alatt a hamis gyógymódok gyorsan terjedtek. Veszélyes öngyógyításhoz vezettek. Az orvosi hatóságok küzdöttek a mítoszok cáfolatával.</a:t>
            </a:r>
            <a:endParaRPr b="0" i="0" sz="3000" u="none" cap="none" strike="noStrike">
              <a:solidFill>
                <a:srgbClr val="311211"/>
              </a:solidFill>
              <a:latin typeface="Calibri"/>
              <a:ea typeface="Calibri"/>
              <a:cs typeface="Calibri"/>
              <a:sym typeface="Calibri"/>
            </a:endParaRPr>
          </a:p>
        </p:txBody>
      </p:sp>
      <p:pic>
        <p:nvPicPr>
          <p:cNvPr descr="preencoded.png" id="317" name="Google Shape;317;g38817ba0160_0_25"/>
          <p:cNvPicPr preferRelativeResize="0"/>
          <p:nvPr/>
        </p:nvPicPr>
        <p:blipFill rotWithShape="1">
          <a:blip r:embed="rId4">
            <a:alphaModFix/>
          </a:blip>
          <a:srcRect b="0" l="0" r="0" t="0"/>
          <a:stretch/>
        </p:blipFill>
        <p:spPr>
          <a:xfrm>
            <a:off x="6235995" y="1861686"/>
            <a:ext cx="5769875" cy="3565953"/>
          </a:xfrm>
          <a:prstGeom prst="rect">
            <a:avLst/>
          </a:prstGeom>
          <a:noFill/>
          <a:ln>
            <a:noFill/>
          </a:ln>
        </p:spPr>
      </p:pic>
      <p:sp>
        <p:nvSpPr>
          <p:cNvPr id="318" name="Google Shape;318;g38817ba0160_0_25"/>
          <p:cNvSpPr/>
          <p:nvPr/>
        </p:nvSpPr>
        <p:spPr>
          <a:xfrm>
            <a:off x="6235995" y="5939149"/>
            <a:ext cx="4263600" cy="532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Választási hazugságok</a:t>
            </a:r>
            <a:endParaRPr b="0" i="0" sz="3000" u="none" cap="none" strike="noStrike">
              <a:solidFill>
                <a:srgbClr val="311211"/>
              </a:solidFill>
              <a:latin typeface="Calibri"/>
              <a:ea typeface="Calibri"/>
              <a:cs typeface="Calibri"/>
              <a:sym typeface="Calibri"/>
            </a:endParaRPr>
          </a:p>
        </p:txBody>
      </p:sp>
      <p:sp>
        <p:nvSpPr>
          <p:cNvPr id="319" name="Google Shape;319;g38817ba0160_0_25"/>
          <p:cNvSpPr/>
          <p:nvPr/>
        </p:nvSpPr>
        <p:spPr>
          <a:xfrm>
            <a:off x="6235995" y="6676656"/>
            <a:ext cx="5769900" cy="218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A választási rendszerekkel kapcsolatos hamis állítások széles körben elterjedtek. Aláásták a választási bizalmat. A tényellenőrzők túlóráztak az állítások ellenőrzésén.</a:t>
            </a:r>
            <a:endParaRPr b="0" i="0" sz="3000" u="none" cap="none" strike="noStrike">
              <a:solidFill>
                <a:srgbClr val="311211"/>
              </a:solidFill>
              <a:latin typeface="Calibri"/>
              <a:ea typeface="Calibri"/>
              <a:cs typeface="Calibri"/>
              <a:sym typeface="Calibri"/>
            </a:endParaRPr>
          </a:p>
        </p:txBody>
      </p:sp>
      <p:pic>
        <p:nvPicPr>
          <p:cNvPr descr="preencoded.png" id="320" name="Google Shape;320;g38817ba0160_0_25"/>
          <p:cNvPicPr preferRelativeResize="0"/>
          <p:nvPr/>
        </p:nvPicPr>
        <p:blipFill rotWithShape="1">
          <a:blip r:embed="rId5">
            <a:alphaModFix/>
          </a:blip>
          <a:srcRect b="0" l="0" r="0" t="0"/>
          <a:stretch/>
        </p:blipFill>
        <p:spPr>
          <a:xfrm>
            <a:off x="12517415" y="1861685"/>
            <a:ext cx="5770054" cy="3566132"/>
          </a:xfrm>
          <a:prstGeom prst="rect">
            <a:avLst/>
          </a:prstGeom>
          <a:noFill/>
          <a:ln>
            <a:noFill/>
          </a:ln>
        </p:spPr>
      </p:pic>
      <p:sp>
        <p:nvSpPr>
          <p:cNvPr id="321" name="Google Shape;321;g38817ba0160_0_25"/>
          <p:cNvSpPr/>
          <p:nvPr/>
        </p:nvSpPr>
        <p:spPr>
          <a:xfrm>
            <a:off x="12517416" y="5939328"/>
            <a:ext cx="4263600" cy="532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Klíma adatok torzítása</a:t>
            </a:r>
            <a:endParaRPr b="0" i="0" sz="3000" u="none" cap="none" strike="noStrike">
              <a:solidFill>
                <a:srgbClr val="311211"/>
              </a:solidFill>
              <a:latin typeface="Calibri"/>
              <a:ea typeface="Calibri"/>
              <a:cs typeface="Calibri"/>
              <a:sym typeface="Calibri"/>
            </a:endParaRPr>
          </a:p>
        </p:txBody>
      </p:sp>
      <p:sp>
        <p:nvSpPr>
          <p:cNvPr id="322" name="Google Shape;322;g38817ba0160_0_25"/>
          <p:cNvSpPr/>
          <p:nvPr/>
        </p:nvSpPr>
        <p:spPr>
          <a:xfrm>
            <a:off x="12517415" y="6676835"/>
            <a:ext cx="5770200" cy="218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A félrevezető grafikonok eltorzították az éghajlati adatokat. Zavart keltettek a tudományos konszenzussal kapcsolatban. A megelőzés tudományos műveltséget igényelt.</a:t>
            </a:r>
            <a:endParaRPr b="0" i="0" sz="3000" u="none" cap="none" strike="noStrike">
              <a:solidFill>
                <a:srgbClr val="311211"/>
              </a:solidFill>
              <a:latin typeface="Calibri"/>
              <a:ea typeface="Calibri"/>
              <a:cs typeface="Calibri"/>
              <a:sym typeface="Calibri"/>
            </a:endParaRPr>
          </a:p>
        </p:txBody>
      </p:sp>
      <p:sp>
        <p:nvSpPr>
          <p:cNvPr id="323" name="Google Shape;323;g38817ba0160_0_25"/>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descr="preencoded.png" id="329" name="Google Shape;329;g3b0f04611e5_0_209"/>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330" name="Google Shape;330;g3b0f04611e5_0_209"/>
          <p:cNvSpPr/>
          <p:nvPr/>
        </p:nvSpPr>
        <p:spPr>
          <a:xfrm>
            <a:off x="992238" y="2467869"/>
            <a:ext cx="9445500" cy="2444700"/>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None/>
            </a:pPr>
            <a:r>
              <a:rPr b="1" lang="en-US" sz="5563">
                <a:solidFill>
                  <a:schemeClr val="dk2"/>
                </a:solidFill>
                <a:latin typeface="Calibri"/>
                <a:ea typeface="Calibri"/>
                <a:cs typeface="Calibri"/>
                <a:sym typeface="Calibri"/>
              </a:rPr>
              <a:t>Az álhíreken túl: A digitális környezet megértése</a:t>
            </a:r>
            <a:endParaRPr b="0" i="0" sz="5563" u="none" cap="none" strike="noStrike">
              <a:solidFill>
                <a:schemeClr val="dk2"/>
              </a:solidFill>
              <a:latin typeface="Calibri"/>
              <a:ea typeface="Calibri"/>
              <a:cs typeface="Calibri"/>
              <a:sym typeface="Calibri"/>
            </a:endParaRPr>
          </a:p>
        </p:txBody>
      </p:sp>
      <p:sp>
        <p:nvSpPr>
          <p:cNvPr id="331" name="Google Shape;331;g3b0f04611e5_0_209"/>
          <p:cNvSpPr/>
          <p:nvPr/>
        </p:nvSpPr>
        <p:spPr>
          <a:xfrm>
            <a:off x="992238" y="5550992"/>
            <a:ext cx="9445500" cy="2268000"/>
          </a:xfrm>
          <a:prstGeom prst="rect">
            <a:avLst/>
          </a:prstGeom>
          <a:noFill/>
          <a:ln>
            <a:noFill/>
          </a:ln>
        </p:spPr>
        <p:txBody>
          <a:bodyPr anchorCtr="0" anchor="t" bIns="0" lIns="0" spcFirstLastPara="1" rIns="0" wrap="square" tIns="0">
            <a:noAutofit/>
          </a:bodyPr>
          <a:lstStyle/>
          <a:p>
            <a:pPr indent="0" lvl="0" marL="0" marR="0" rtl="0" algn="l">
              <a:lnSpc>
                <a:spcPct val="127250"/>
              </a:lnSpc>
              <a:spcBef>
                <a:spcPts val="0"/>
              </a:spcBef>
              <a:spcAft>
                <a:spcPts val="0"/>
              </a:spcAft>
              <a:buNone/>
            </a:pPr>
            <a:r>
              <a:rPr lang="en-US" sz="2800">
                <a:solidFill>
                  <a:srgbClr val="575656"/>
                </a:solidFill>
                <a:latin typeface="Calibri"/>
                <a:ea typeface="Calibri"/>
                <a:cs typeface="Calibri"/>
                <a:sym typeface="Calibri"/>
              </a:rPr>
              <a:t>Az információs műveltség messze túlmutat a hamis címlapok kiszúrásán. Alapvetően arról szól, hogy megértsük azt a komplex digitális ökoszisztémát, amelyben az információ mozog, fejlődik és hatással van a fiatalok életére. Ahhoz, hogy a tinédzsereket valódi ellenálló képességgel felvértezzük, foglalkoznunk kell a digitális kihívások teljes spektrumával, amellyel nap mint nap szembesülnek.</a:t>
            </a:r>
            <a:endParaRPr b="0"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g3b0f04611e5_0_313"/>
          <p:cNvSpPr/>
          <p:nvPr/>
        </p:nvSpPr>
        <p:spPr>
          <a:xfrm>
            <a:off x="990451" y="779264"/>
            <a:ext cx="16307100" cy="1768800"/>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None/>
            </a:pPr>
            <a:r>
              <a:rPr b="1" lang="en-US" sz="5563">
                <a:solidFill>
                  <a:schemeClr val="dk2"/>
                </a:solidFill>
                <a:latin typeface="Calibri"/>
                <a:ea typeface="Calibri"/>
                <a:cs typeface="Calibri"/>
                <a:sym typeface="Calibri"/>
              </a:rPr>
              <a:t>Rejtett veszélyek: Amikor a digitális eszközök fegyverekké válnak</a:t>
            </a:r>
            <a:endParaRPr b="0" i="0" sz="5563" u="none" cap="none" strike="noStrike">
              <a:solidFill>
                <a:schemeClr val="dk2"/>
              </a:solidFill>
              <a:latin typeface="Calibri"/>
              <a:ea typeface="Calibri"/>
              <a:cs typeface="Calibri"/>
              <a:sym typeface="Calibri"/>
            </a:endParaRPr>
          </a:p>
        </p:txBody>
      </p:sp>
      <p:sp>
        <p:nvSpPr>
          <p:cNvPr id="338" name="Google Shape;338;g3b0f04611e5_0_313"/>
          <p:cNvSpPr/>
          <p:nvPr/>
        </p:nvSpPr>
        <p:spPr>
          <a:xfrm>
            <a:off x="990451" y="3113931"/>
            <a:ext cx="5247000" cy="6393900"/>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339" name="Google Shape;339;g3b0f04611e5_0_313"/>
          <p:cNvSpPr/>
          <p:nvPr/>
        </p:nvSpPr>
        <p:spPr>
          <a:xfrm>
            <a:off x="1282900" y="3406378"/>
            <a:ext cx="849000" cy="849000"/>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340" name="Google Shape;340;g3b0f04611e5_0_313"/>
          <p:cNvPicPr preferRelativeResize="0"/>
          <p:nvPr/>
        </p:nvPicPr>
        <p:blipFill rotWithShape="1">
          <a:blip r:embed="rId3">
            <a:alphaModFix/>
          </a:blip>
          <a:srcRect b="0" l="0" r="0" t="0"/>
          <a:stretch/>
        </p:blipFill>
        <p:spPr>
          <a:xfrm>
            <a:off x="1516262" y="3639741"/>
            <a:ext cx="382039" cy="382039"/>
          </a:xfrm>
          <a:prstGeom prst="rect">
            <a:avLst/>
          </a:prstGeom>
          <a:noFill/>
          <a:ln>
            <a:noFill/>
          </a:ln>
        </p:spPr>
      </p:pic>
      <p:sp>
        <p:nvSpPr>
          <p:cNvPr id="341" name="Google Shape;341;g3b0f04611e5_0_313"/>
          <p:cNvSpPr/>
          <p:nvPr/>
        </p:nvSpPr>
        <p:spPr>
          <a:xfrm>
            <a:off x="1282899" y="4538217"/>
            <a:ext cx="4662300" cy="884400"/>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None/>
            </a:pPr>
            <a:r>
              <a:rPr b="1" lang="en-US" sz="2750">
                <a:solidFill>
                  <a:srgbClr val="575656"/>
                </a:solidFill>
                <a:latin typeface="Calibri"/>
                <a:ea typeface="Calibri"/>
                <a:cs typeface="Calibri"/>
                <a:sym typeface="Calibri"/>
              </a:rPr>
              <a:t>Kiberzaklatás és internetes zaklatás</a:t>
            </a:r>
            <a:endParaRPr b="0" i="0" sz="2750" u="none" cap="none" strike="noStrike">
              <a:solidFill>
                <a:srgbClr val="000000"/>
              </a:solidFill>
              <a:latin typeface="Calibri"/>
              <a:ea typeface="Calibri"/>
              <a:cs typeface="Calibri"/>
              <a:sym typeface="Calibri"/>
            </a:endParaRPr>
          </a:p>
        </p:txBody>
      </p:sp>
      <p:sp>
        <p:nvSpPr>
          <p:cNvPr id="342" name="Google Shape;342;g3b0f04611e5_0_313"/>
          <p:cNvSpPr/>
          <p:nvPr/>
        </p:nvSpPr>
        <p:spPr>
          <a:xfrm>
            <a:off x="1282899" y="5592217"/>
            <a:ext cx="4662300" cy="362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lang="en-US" sz="2400">
                <a:solidFill>
                  <a:srgbClr val="575656"/>
                </a:solidFill>
                <a:latin typeface="Calibri"/>
                <a:ea typeface="Calibri"/>
                <a:cs typeface="Calibri"/>
                <a:sym typeface="Calibri"/>
              </a:rPr>
              <a:t>A digitális platformok lehetővé teszik a zaklatást, a fenyegetést és a megaláztatást a társak között. Ami döntő fontosságú, hogy a félretájékoztatás gyakran munícióként szolgál – hamis pletykák, amelyeket szándékosan terjesztenek a hírnév rombolása és tartós pszichológiai károk okozása érdekében.</a:t>
            </a:r>
            <a:endParaRPr b="0" i="0" sz="2400" u="none" cap="none" strike="noStrike">
              <a:solidFill>
                <a:srgbClr val="000000"/>
              </a:solidFill>
              <a:latin typeface="Calibri"/>
              <a:ea typeface="Calibri"/>
              <a:cs typeface="Calibri"/>
              <a:sym typeface="Calibri"/>
            </a:endParaRPr>
          </a:p>
        </p:txBody>
      </p:sp>
      <p:sp>
        <p:nvSpPr>
          <p:cNvPr id="343" name="Google Shape;343;g3b0f04611e5_0_313"/>
          <p:cNvSpPr/>
          <p:nvPr/>
        </p:nvSpPr>
        <p:spPr>
          <a:xfrm>
            <a:off x="6520458" y="3113931"/>
            <a:ext cx="5247000" cy="6393900"/>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344" name="Google Shape;344;g3b0f04611e5_0_313"/>
          <p:cNvSpPr/>
          <p:nvPr/>
        </p:nvSpPr>
        <p:spPr>
          <a:xfrm>
            <a:off x="6812906" y="3406378"/>
            <a:ext cx="849000" cy="849000"/>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345" name="Google Shape;345;g3b0f04611e5_0_313"/>
          <p:cNvPicPr preferRelativeResize="0"/>
          <p:nvPr/>
        </p:nvPicPr>
        <p:blipFill rotWithShape="1">
          <a:blip r:embed="rId4">
            <a:alphaModFix/>
          </a:blip>
          <a:srcRect b="0" l="0" r="0" t="0"/>
          <a:stretch/>
        </p:blipFill>
        <p:spPr>
          <a:xfrm>
            <a:off x="7046268" y="3639741"/>
            <a:ext cx="382039" cy="382039"/>
          </a:xfrm>
          <a:prstGeom prst="rect">
            <a:avLst/>
          </a:prstGeom>
          <a:noFill/>
          <a:ln>
            <a:noFill/>
          </a:ln>
        </p:spPr>
      </p:pic>
      <p:sp>
        <p:nvSpPr>
          <p:cNvPr id="346" name="Google Shape;346;g3b0f04611e5_0_313"/>
          <p:cNvSpPr/>
          <p:nvPr/>
        </p:nvSpPr>
        <p:spPr>
          <a:xfrm>
            <a:off x="6812905" y="4538217"/>
            <a:ext cx="4662300" cy="884400"/>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None/>
            </a:pPr>
            <a:r>
              <a:rPr b="1" lang="en-US" sz="2750">
                <a:solidFill>
                  <a:srgbClr val="575656"/>
                </a:solidFill>
                <a:latin typeface="Calibri"/>
                <a:ea typeface="Calibri"/>
                <a:cs typeface="Calibri"/>
                <a:sym typeface="Calibri"/>
              </a:rPr>
              <a:t>Bosszúpornó és képmegosztás</a:t>
            </a:r>
            <a:endParaRPr b="0" i="0" sz="2750" u="none" cap="none" strike="noStrike">
              <a:solidFill>
                <a:srgbClr val="000000"/>
              </a:solidFill>
              <a:latin typeface="Calibri"/>
              <a:ea typeface="Calibri"/>
              <a:cs typeface="Calibri"/>
              <a:sym typeface="Calibri"/>
            </a:endParaRPr>
          </a:p>
        </p:txBody>
      </p:sp>
      <p:sp>
        <p:nvSpPr>
          <p:cNvPr id="347" name="Google Shape;347;g3b0f04611e5_0_313"/>
          <p:cNvSpPr/>
          <p:nvPr/>
        </p:nvSpPr>
        <p:spPr>
          <a:xfrm>
            <a:off x="6812905" y="5592217"/>
            <a:ext cx="4662300" cy="36231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US" sz="2400">
                <a:solidFill>
                  <a:srgbClr val="575656"/>
                </a:solidFill>
                <a:latin typeface="Calibri"/>
                <a:ea typeface="Calibri"/>
                <a:cs typeface="Calibri"/>
                <a:sym typeface="Calibri"/>
              </a:rPr>
              <a:t>Az intim képek beleegyezés nélküli megosztása súlyos jogsértés. A fiatalok beleegyezéssel, digitális állandósággal és online jogaikkal kapcsolatos oktatása a modern írás-olvasás nevelésének elengedhetetlen részét képezi.</a:t>
            </a:r>
            <a:endParaRPr b="0" i="0" sz="2400" u="none" cap="none" strike="noStrike">
              <a:solidFill>
                <a:srgbClr val="000000"/>
              </a:solidFill>
              <a:latin typeface="Calibri"/>
              <a:ea typeface="Calibri"/>
              <a:cs typeface="Calibri"/>
              <a:sym typeface="Calibri"/>
            </a:endParaRPr>
          </a:p>
        </p:txBody>
      </p:sp>
      <p:sp>
        <p:nvSpPr>
          <p:cNvPr id="348" name="Google Shape;348;g3b0f04611e5_0_313"/>
          <p:cNvSpPr/>
          <p:nvPr/>
        </p:nvSpPr>
        <p:spPr>
          <a:xfrm>
            <a:off x="12050465" y="3113931"/>
            <a:ext cx="5247000" cy="6393900"/>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349" name="Google Shape;349;g3b0f04611e5_0_313"/>
          <p:cNvSpPr/>
          <p:nvPr/>
        </p:nvSpPr>
        <p:spPr>
          <a:xfrm>
            <a:off x="12342912" y="3406378"/>
            <a:ext cx="849000" cy="849000"/>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350" name="Google Shape;350;g3b0f04611e5_0_313"/>
          <p:cNvPicPr preferRelativeResize="0"/>
          <p:nvPr/>
        </p:nvPicPr>
        <p:blipFill rotWithShape="1">
          <a:blip r:embed="rId5">
            <a:alphaModFix/>
          </a:blip>
          <a:srcRect b="0" l="0" r="0" t="0"/>
          <a:stretch/>
        </p:blipFill>
        <p:spPr>
          <a:xfrm>
            <a:off x="12576275" y="3639741"/>
            <a:ext cx="382039" cy="382039"/>
          </a:xfrm>
          <a:prstGeom prst="rect">
            <a:avLst/>
          </a:prstGeom>
          <a:noFill/>
          <a:ln>
            <a:noFill/>
          </a:ln>
        </p:spPr>
      </p:pic>
      <p:sp>
        <p:nvSpPr>
          <p:cNvPr id="351" name="Google Shape;351;g3b0f04611e5_0_313"/>
          <p:cNvSpPr/>
          <p:nvPr/>
        </p:nvSpPr>
        <p:spPr>
          <a:xfrm>
            <a:off x="12342912" y="4538217"/>
            <a:ext cx="3930000" cy="442200"/>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None/>
            </a:pPr>
            <a:r>
              <a:rPr b="1" i="0" lang="en-US" sz="2750" u="none" cap="none" strike="noStrike">
                <a:solidFill>
                  <a:srgbClr val="575656"/>
                </a:solidFill>
                <a:latin typeface="Calibri"/>
                <a:ea typeface="Calibri"/>
                <a:cs typeface="Calibri"/>
                <a:sym typeface="Calibri"/>
              </a:rPr>
              <a:t>Dark Web </a:t>
            </a:r>
            <a:r>
              <a:rPr b="1" lang="en-US" sz="2750">
                <a:solidFill>
                  <a:srgbClr val="575656"/>
                </a:solidFill>
                <a:latin typeface="Calibri"/>
                <a:ea typeface="Calibri"/>
                <a:cs typeface="Calibri"/>
                <a:sym typeface="Calibri"/>
              </a:rPr>
              <a:t>piactér</a:t>
            </a:r>
            <a:endParaRPr b="0" i="0" sz="2750" u="none" cap="none" strike="noStrike">
              <a:solidFill>
                <a:srgbClr val="000000"/>
              </a:solidFill>
              <a:latin typeface="Calibri"/>
              <a:ea typeface="Calibri"/>
              <a:cs typeface="Calibri"/>
              <a:sym typeface="Calibri"/>
            </a:endParaRPr>
          </a:p>
        </p:txBody>
      </p:sp>
      <p:sp>
        <p:nvSpPr>
          <p:cNvPr id="352" name="Google Shape;352;g3b0f04611e5_0_313"/>
          <p:cNvSpPr/>
          <p:nvPr/>
        </p:nvSpPr>
        <p:spPr>
          <a:xfrm>
            <a:off x="12342911" y="5499408"/>
            <a:ext cx="4662300" cy="36231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US" sz="2400">
                <a:solidFill>
                  <a:srgbClr val="575656"/>
                </a:solidFill>
                <a:latin typeface="Calibri"/>
                <a:ea typeface="Calibri"/>
                <a:cs typeface="Calibri"/>
                <a:sym typeface="Calibri"/>
              </a:rPr>
              <a:t>Az indexeletlen internetes terek illegális piactereknek adnak otthont, ahol lopott adatokkal kereskednek és dezinformációs kampányokat szerveznek. Ezek a műveletek végül beszivárognak a mainstream közösségi médiába, befolyásolva a tinédzserek mindennapi információs környezetét.</a:t>
            </a:r>
            <a:endParaRPr b="0" i="0" sz="2400" u="none" cap="none" strike="noStrike">
              <a:solidFill>
                <a:srgbClr val="000000"/>
              </a:solidFill>
              <a:latin typeface="Calibri"/>
              <a:ea typeface="Calibri"/>
              <a:cs typeface="Calibri"/>
              <a:sym typeface="Calibri"/>
            </a:endParaRPr>
          </a:p>
        </p:txBody>
      </p:sp>
      <p:pic>
        <p:nvPicPr>
          <p:cNvPr id="353" name="Google Shape;353;g3b0f04611e5_0_313"/>
          <p:cNvPicPr preferRelativeResize="0"/>
          <p:nvPr/>
        </p:nvPicPr>
        <p:blipFill rotWithShape="1">
          <a:blip r:embed="rId6">
            <a:alphaModFix/>
          </a:blip>
          <a:srcRect b="0" l="0" r="0" t="0"/>
          <a:stretch/>
        </p:blipFill>
        <p:spPr>
          <a:xfrm>
            <a:off x="15923834" y="9705864"/>
            <a:ext cx="2364166" cy="58113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g3b0f04611e5_0_435"/>
          <p:cNvSpPr/>
          <p:nvPr/>
        </p:nvSpPr>
        <p:spPr>
          <a:xfrm>
            <a:off x="902048" y="708720"/>
            <a:ext cx="13240200" cy="805500"/>
          </a:xfrm>
          <a:prstGeom prst="rect">
            <a:avLst/>
          </a:prstGeom>
          <a:noFill/>
          <a:ln>
            <a:noFill/>
          </a:ln>
        </p:spPr>
        <p:txBody>
          <a:bodyPr anchorCtr="0" anchor="t" bIns="0" lIns="0" spcFirstLastPara="1" rIns="0" wrap="square" tIns="0">
            <a:noAutofit/>
          </a:bodyPr>
          <a:lstStyle/>
          <a:p>
            <a:pPr indent="0" lvl="0" marL="0" marR="0" rtl="0" algn="l">
              <a:lnSpc>
                <a:spcPct val="124688"/>
              </a:lnSpc>
              <a:spcBef>
                <a:spcPts val="0"/>
              </a:spcBef>
              <a:spcAft>
                <a:spcPts val="0"/>
              </a:spcAft>
              <a:buNone/>
            </a:pPr>
            <a:r>
              <a:rPr b="1" lang="en-US" sz="5063">
                <a:solidFill>
                  <a:schemeClr val="dk2"/>
                </a:solidFill>
                <a:latin typeface="Calibri"/>
                <a:ea typeface="Calibri"/>
                <a:cs typeface="Calibri"/>
                <a:sym typeface="Calibri"/>
              </a:rPr>
              <a:t>Átfogó digitális ellenálló képesség kiépítése</a:t>
            </a:r>
            <a:endParaRPr b="0" i="0" sz="5063" u="none" cap="none" strike="noStrike">
              <a:solidFill>
                <a:schemeClr val="dk2"/>
              </a:solidFill>
              <a:latin typeface="Calibri"/>
              <a:ea typeface="Calibri"/>
              <a:cs typeface="Calibri"/>
              <a:sym typeface="Calibri"/>
            </a:endParaRPr>
          </a:p>
        </p:txBody>
      </p:sp>
      <p:pic>
        <p:nvPicPr>
          <p:cNvPr descr="preencoded.png" id="360" name="Google Shape;360;g3b0f04611e5_0_435"/>
          <p:cNvPicPr preferRelativeResize="0"/>
          <p:nvPr/>
        </p:nvPicPr>
        <p:blipFill rotWithShape="1">
          <a:blip r:embed="rId3">
            <a:alphaModFix/>
          </a:blip>
          <a:srcRect b="0" l="0" r="0" t="0"/>
          <a:stretch/>
        </p:blipFill>
        <p:spPr>
          <a:xfrm>
            <a:off x="902047" y="2190601"/>
            <a:ext cx="7927629" cy="7927629"/>
          </a:xfrm>
          <a:prstGeom prst="rect">
            <a:avLst/>
          </a:prstGeom>
          <a:noFill/>
          <a:ln>
            <a:noFill/>
          </a:ln>
        </p:spPr>
      </p:pic>
      <p:sp>
        <p:nvSpPr>
          <p:cNvPr id="361" name="Google Shape;361;g3b0f04611e5_0_435"/>
          <p:cNvSpPr/>
          <p:nvPr/>
        </p:nvSpPr>
        <p:spPr>
          <a:xfrm>
            <a:off x="9345930" y="2601664"/>
            <a:ext cx="6764100" cy="402600"/>
          </a:xfrm>
          <a:prstGeom prst="rect">
            <a:avLst/>
          </a:prstGeom>
          <a:noFill/>
          <a:ln>
            <a:noFill/>
          </a:ln>
        </p:spPr>
        <p:txBody>
          <a:bodyPr anchorCtr="0" anchor="t" bIns="0" lIns="0" spcFirstLastPara="1" rIns="0" wrap="square" tIns="0">
            <a:noAutofit/>
          </a:bodyPr>
          <a:lstStyle/>
          <a:p>
            <a:pPr indent="0" lvl="0" marL="0" marR="0" rtl="0" algn="l">
              <a:lnSpc>
                <a:spcPct val="111607"/>
              </a:lnSpc>
              <a:spcBef>
                <a:spcPts val="0"/>
              </a:spcBef>
              <a:spcAft>
                <a:spcPts val="0"/>
              </a:spcAft>
              <a:buNone/>
            </a:pPr>
            <a:r>
              <a:rPr b="1" i="0" lang="en-US" sz="2800" u="none" cap="none" strike="noStrike">
                <a:solidFill>
                  <a:schemeClr val="dk2"/>
                </a:solidFill>
                <a:latin typeface="Calibri"/>
                <a:ea typeface="Calibri"/>
                <a:cs typeface="Calibri"/>
                <a:sym typeface="Calibri"/>
              </a:rPr>
              <a:t>A Holistic Approach to Information Literacy</a:t>
            </a:r>
            <a:endParaRPr b="0" i="0" sz="2800" u="none" cap="none" strike="noStrike">
              <a:solidFill>
                <a:schemeClr val="dk2"/>
              </a:solidFill>
              <a:latin typeface="Calibri"/>
              <a:ea typeface="Calibri"/>
              <a:cs typeface="Calibri"/>
              <a:sym typeface="Calibri"/>
            </a:endParaRPr>
          </a:p>
        </p:txBody>
      </p:sp>
      <p:sp>
        <p:nvSpPr>
          <p:cNvPr id="362" name="Google Shape;362;g3b0f04611e5_0_435"/>
          <p:cNvSpPr/>
          <p:nvPr/>
        </p:nvSpPr>
        <p:spPr>
          <a:xfrm>
            <a:off x="9345930" y="3542303"/>
            <a:ext cx="7927500" cy="1649700"/>
          </a:xfrm>
          <a:prstGeom prst="rect">
            <a:avLst/>
          </a:prstGeom>
          <a:noFill/>
          <a:ln>
            <a:noFill/>
          </a:ln>
        </p:spPr>
        <p:txBody>
          <a:bodyPr anchorCtr="0" anchor="t" bIns="0" lIns="0" spcFirstLastPara="1" rIns="0" wrap="square" tIns="0">
            <a:noAutofit/>
          </a:bodyPr>
          <a:lstStyle/>
          <a:p>
            <a:pPr indent="0" lvl="0" marL="0" marR="0" rtl="0" algn="l">
              <a:lnSpc>
                <a:spcPct val="113857"/>
              </a:lnSpc>
              <a:spcBef>
                <a:spcPts val="0"/>
              </a:spcBef>
              <a:spcAft>
                <a:spcPts val="0"/>
              </a:spcAft>
              <a:buNone/>
            </a:pPr>
            <a:r>
              <a:rPr lang="en-US" sz="2800">
                <a:solidFill>
                  <a:srgbClr val="575656"/>
                </a:solidFill>
                <a:latin typeface="Calibri"/>
                <a:ea typeface="Calibri"/>
                <a:cs typeface="Calibri"/>
                <a:sym typeface="Calibri"/>
              </a:rPr>
              <a:t>A hatékony tanterveknek foglalkozniuk kell a digitális kockázatok összekapcsolódó természetével. Amikor a forrásokkal kapcsolatos kritikai gondolkodást tanítjuk, egyidejűleg a beleegyezés, az állandóság és az etikus digitális állampolgárság kérdéskörét is tudatosítjuk.</a:t>
            </a:r>
            <a:endParaRPr b="0" i="0" sz="2800" u="none" cap="none" strike="noStrike">
              <a:solidFill>
                <a:srgbClr val="000000"/>
              </a:solidFill>
              <a:latin typeface="Calibri"/>
              <a:ea typeface="Calibri"/>
              <a:cs typeface="Calibri"/>
              <a:sym typeface="Calibri"/>
            </a:endParaRPr>
          </a:p>
        </p:txBody>
      </p:sp>
      <p:sp>
        <p:nvSpPr>
          <p:cNvPr id="363" name="Google Shape;363;g3b0f04611e5_0_435"/>
          <p:cNvSpPr/>
          <p:nvPr/>
        </p:nvSpPr>
        <p:spPr>
          <a:xfrm>
            <a:off x="9345930" y="6274341"/>
            <a:ext cx="7927500" cy="2061900"/>
          </a:xfrm>
          <a:prstGeom prst="rect">
            <a:avLst/>
          </a:prstGeom>
          <a:noFill/>
          <a:ln>
            <a:noFill/>
          </a:ln>
        </p:spPr>
        <p:txBody>
          <a:bodyPr anchorCtr="0" anchor="t" bIns="0" lIns="0" spcFirstLastPara="1" rIns="0" wrap="square" tIns="0">
            <a:noAutofit/>
          </a:bodyPr>
          <a:lstStyle/>
          <a:p>
            <a:pPr indent="0" lvl="0" marL="0" marR="0" rtl="0" algn="l">
              <a:lnSpc>
                <a:spcPct val="113857"/>
              </a:lnSpc>
              <a:spcBef>
                <a:spcPts val="0"/>
              </a:spcBef>
              <a:spcAft>
                <a:spcPts val="0"/>
              </a:spcAft>
              <a:buNone/>
            </a:pPr>
            <a:r>
              <a:rPr lang="en-US" sz="2800">
                <a:solidFill>
                  <a:srgbClr val="575656"/>
                </a:solidFill>
                <a:latin typeface="Calibri"/>
                <a:ea typeface="Calibri"/>
                <a:cs typeface="Calibri"/>
                <a:sym typeface="Calibri"/>
              </a:rPr>
              <a:t>Azzal, hogy megértik, hogyan működik a félretájékoztatás a károkozás eszközeként, legyen szó zaklatásról vagy összehangolt kampányokról, a fiatalok analitikus készségeket fejlesztenek ki ahhoz, hogy megvédjék magukat és közösségeiket az egyre összetettebb digitális környezetben.</a:t>
            </a:r>
            <a:endParaRPr b="0" i="0" sz="2800" u="none" cap="none" strike="noStrike">
              <a:solidFill>
                <a:srgbClr val="000000"/>
              </a:solidFill>
              <a:latin typeface="Calibri"/>
              <a:ea typeface="Calibri"/>
              <a:cs typeface="Calibri"/>
              <a:sym typeface="Calibri"/>
            </a:endParaRPr>
          </a:p>
        </p:txBody>
      </p:sp>
      <p:pic>
        <p:nvPicPr>
          <p:cNvPr id="364" name="Google Shape;364;g3b0f04611e5_0_435"/>
          <p:cNvPicPr preferRelativeResize="0"/>
          <p:nvPr/>
        </p:nvPicPr>
        <p:blipFill rotWithShape="1">
          <a:blip r:embed="rId4">
            <a:alphaModFix/>
          </a:blip>
          <a:srcRect b="0" l="0" r="0" t="0"/>
          <a:stretch/>
        </p:blipFill>
        <p:spPr>
          <a:xfrm>
            <a:off x="15979817" y="9699071"/>
            <a:ext cx="2308183" cy="5673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Információáramlás</a:t>
            </a:r>
            <a:endParaRPr/>
          </a:p>
        </p:txBody>
      </p:sp>
      <p:sp>
        <p:nvSpPr>
          <p:cNvPr id="370" name="Google Shape;370;p4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rPr>
              <a:t>Fő célok</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457200" lvl="0" marL="457200" rtl="0" algn="l">
              <a:lnSpc>
                <a:spcPct val="150000"/>
              </a:lnSpc>
              <a:spcBef>
                <a:spcPts val="640"/>
              </a:spcBef>
              <a:spcAft>
                <a:spcPts val="0"/>
              </a:spcAft>
              <a:buSzPts val="3200"/>
              <a:buFont typeface="Noto Sans Symbols"/>
              <a:buChar char="▪"/>
            </a:pPr>
            <a:r>
              <a:rPr lang="en-US" sz="4000">
                <a:solidFill>
                  <a:schemeClr val="dk1"/>
                </a:solidFill>
              </a:rPr>
              <a:t>Képzeld el a saját napi utazásodat a digitális világban.</a:t>
            </a:r>
            <a:endParaRPr sz="4000">
              <a:solidFill>
                <a:schemeClr val="dk1"/>
              </a:solidFill>
            </a:endParaRPr>
          </a:p>
          <a:p>
            <a:pPr indent="-457200" lvl="0" marL="457200" rtl="0" algn="l">
              <a:lnSpc>
                <a:spcPct val="150000"/>
              </a:lnSpc>
              <a:spcBef>
                <a:spcPts val="640"/>
              </a:spcBef>
              <a:spcAft>
                <a:spcPts val="0"/>
              </a:spcAft>
              <a:buSzPts val="3200"/>
              <a:buFont typeface="Noto Sans Symbols"/>
              <a:buChar char="▪"/>
            </a:pPr>
            <a:r>
              <a:rPr lang="en-US" sz="4000">
                <a:solidFill>
                  <a:schemeClr val="dk1"/>
                </a:solidFill>
              </a:rPr>
              <a:t>Építsd az önismeretedet.</a:t>
            </a:r>
            <a:endParaRPr sz="4000">
              <a:solidFill>
                <a:schemeClr val="dk1"/>
              </a:solidFill>
            </a:endParaRPr>
          </a:p>
          <a:p>
            <a:pPr indent="-457200" lvl="0" marL="457200" rtl="0" algn="l">
              <a:lnSpc>
                <a:spcPct val="150000"/>
              </a:lnSpc>
              <a:spcBef>
                <a:spcPts val="640"/>
              </a:spcBef>
              <a:spcAft>
                <a:spcPts val="0"/>
              </a:spcAft>
              <a:buSzPts val="3200"/>
              <a:buFont typeface="Noto Sans Symbols"/>
              <a:buChar char="▪"/>
            </a:pPr>
            <a:r>
              <a:rPr lang="en-US" sz="4000">
                <a:solidFill>
                  <a:schemeClr val="dk1"/>
                </a:solidFill>
              </a:rPr>
              <a:t>Építsd át, hogyan alkalmazható a kritikai gondolkodás a mindennapi életünkben.</a:t>
            </a:r>
            <a:endParaRPr sz="4000">
              <a:solidFill>
                <a:schemeClr val="dk1"/>
              </a:solidFill>
            </a:endParaRPr>
          </a:p>
        </p:txBody>
      </p:sp>
      <p:sp>
        <p:nvSpPr>
          <p:cNvPr id="371" name="Google Shape;371;p4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2" name="Google Shape;372;p45"/>
          <p:cNvGrpSpPr/>
          <p:nvPr/>
        </p:nvGrpSpPr>
        <p:grpSpPr>
          <a:xfrm>
            <a:off x="790770" y="-112458"/>
            <a:ext cx="1427175" cy="786776"/>
            <a:chOff x="0" y="-38100"/>
            <a:chExt cx="373234" cy="205757"/>
          </a:xfrm>
        </p:grpSpPr>
        <p:sp>
          <p:nvSpPr>
            <p:cNvPr id="373" name="Google Shape;373;p4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4" name="Google Shape;374;p4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5" name="Google Shape;375;p45"/>
          <p:cNvGrpSpPr/>
          <p:nvPr/>
        </p:nvGrpSpPr>
        <p:grpSpPr>
          <a:xfrm>
            <a:off x="0" y="-112458"/>
            <a:ext cx="315272" cy="786776"/>
            <a:chOff x="0" y="-38100"/>
            <a:chExt cx="82450" cy="205757"/>
          </a:xfrm>
        </p:grpSpPr>
        <p:sp>
          <p:nvSpPr>
            <p:cNvPr id="376" name="Google Shape;376;p4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7" name="Google Shape;377;p4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8" name="Google Shape;378;p45"/>
          <p:cNvGrpSpPr/>
          <p:nvPr/>
        </p:nvGrpSpPr>
        <p:grpSpPr>
          <a:xfrm>
            <a:off x="0" y="1116904"/>
            <a:ext cx="503883" cy="1931922"/>
            <a:chOff x="0" y="-38100"/>
            <a:chExt cx="131775" cy="505235"/>
          </a:xfrm>
        </p:grpSpPr>
        <p:sp>
          <p:nvSpPr>
            <p:cNvPr id="379" name="Google Shape;379;p4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0" name="Google Shape;380;p4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81" name="Google Shape;381;p45"/>
          <p:cNvPicPr preferRelativeResize="0"/>
          <p:nvPr/>
        </p:nvPicPr>
        <p:blipFill rotWithShape="1">
          <a:blip r:embed="rId4">
            <a:alphaModFix/>
          </a:blip>
          <a:srcRect b="0" l="0" r="0" t="0"/>
          <a:stretch/>
        </p:blipFill>
        <p:spPr>
          <a:xfrm>
            <a:off x="14585837" y="1206526"/>
            <a:ext cx="6051593" cy="44449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g3b0f04611e5_0_544"/>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Információáramlás- Reflexió Moodle-n</a:t>
            </a:r>
            <a:endParaRPr/>
          </a:p>
        </p:txBody>
      </p:sp>
      <p:sp>
        <p:nvSpPr>
          <p:cNvPr id="387" name="Google Shape;387;g3b0f04611e5_0_544"/>
          <p:cNvSpPr txBox="1"/>
          <p:nvPr>
            <p:ph idx="1" type="subTitle"/>
          </p:nvPr>
        </p:nvSpPr>
        <p:spPr>
          <a:xfrm>
            <a:off x="1013345" y="2589663"/>
            <a:ext cx="8308500" cy="7059300"/>
          </a:xfrm>
          <a:prstGeom prst="rect">
            <a:avLst/>
          </a:prstGeom>
          <a:noFill/>
          <a:ln>
            <a:noFill/>
          </a:ln>
        </p:spPr>
        <p:txBody>
          <a:bodyPr anchorCtr="0" anchor="t" bIns="45700" lIns="91425" spcFirstLastPara="1" rIns="91425" wrap="square" tIns="45700">
            <a:normAutofit/>
          </a:bodyPr>
          <a:lstStyle/>
          <a:p>
            <a:pPr indent="0" lvl="0" marL="0" rtl="0" algn="l">
              <a:spcBef>
                <a:spcPts val="640"/>
              </a:spcBef>
              <a:spcAft>
                <a:spcPts val="0"/>
              </a:spcAft>
              <a:buNone/>
            </a:pPr>
            <a:r>
              <a:rPr lang="en-US" sz="4000">
                <a:solidFill>
                  <a:schemeClr val="dk1"/>
                </a:solidFill>
              </a:rPr>
              <a:t>A résztvevők egy rövid reflexiót készítenek a vitafórumon, olyan kérdések felhasználásával, mint például:</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Milyen típusú forrásokra támaszkodsz a leginkább?</a:t>
            </a:r>
            <a:endParaRPr sz="4000">
              <a:solidFill>
                <a:schemeClr val="dk1"/>
              </a:solidFill>
            </a:endParaRPr>
          </a:p>
          <a:p>
            <a:pPr indent="-635000" lvl="0" marL="457200" rtl="0" algn="l">
              <a:spcBef>
                <a:spcPts val="640"/>
              </a:spcBef>
              <a:spcAft>
                <a:spcPts val="0"/>
              </a:spcAft>
              <a:buSzPts val="3200"/>
              <a:buChar char="•"/>
            </a:pPr>
            <a:r>
              <a:rPr lang="en-US" sz="4000">
                <a:solidFill>
                  <a:schemeClr val="dk1"/>
                </a:solidFill>
              </a:rPr>
              <a:t>A folyamatod mely részeiben bízol meg a legkevésbé?</a:t>
            </a:r>
            <a:endParaRPr sz="4000">
              <a:solidFill>
                <a:schemeClr val="dk1"/>
              </a:solidFill>
            </a:endParaRPr>
          </a:p>
        </p:txBody>
      </p:sp>
      <p:sp>
        <p:nvSpPr>
          <p:cNvPr id="388" name="Google Shape;388;g3b0f04611e5_0_5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9" name="Google Shape;389;g3b0f04611e5_0_544"/>
          <p:cNvGrpSpPr/>
          <p:nvPr/>
        </p:nvGrpSpPr>
        <p:grpSpPr>
          <a:xfrm>
            <a:off x="790770" y="-112458"/>
            <a:ext cx="1427172" cy="786938"/>
            <a:chOff x="0" y="-38100"/>
            <a:chExt cx="373234" cy="205800"/>
          </a:xfrm>
        </p:grpSpPr>
        <p:sp>
          <p:nvSpPr>
            <p:cNvPr id="390" name="Google Shape;390;g3b0f04611e5_0_5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1" name="Google Shape;391;g3b0f04611e5_0_544"/>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2" name="Google Shape;392;g3b0f04611e5_0_544"/>
          <p:cNvGrpSpPr/>
          <p:nvPr/>
        </p:nvGrpSpPr>
        <p:grpSpPr>
          <a:xfrm>
            <a:off x="0" y="-112458"/>
            <a:ext cx="315464" cy="786938"/>
            <a:chOff x="0" y="-38100"/>
            <a:chExt cx="82500" cy="205800"/>
          </a:xfrm>
        </p:grpSpPr>
        <p:sp>
          <p:nvSpPr>
            <p:cNvPr id="393" name="Google Shape;393;g3b0f04611e5_0_5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4" name="Google Shape;394;g3b0f04611e5_0_544"/>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5" name="Google Shape;395;g3b0f04611e5_0_544"/>
          <p:cNvGrpSpPr/>
          <p:nvPr/>
        </p:nvGrpSpPr>
        <p:grpSpPr>
          <a:xfrm>
            <a:off x="0" y="1116904"/>
            <a:ext cx="503881" cy="1931918"/>
            <a:chOff x="0" y="-38100"/>
            <a:chExt cx="131775" cy="505235"/>
          </a:xfrm>
        </p:grpSpPr>
        <p:sp>
          <p:nvSpPr>
            <p:cNvPr id="396" name="Google Shape;396;g3b0f04611e5_0_5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7" name="Google Shape;397;g3b0f04611e5_0_544"/>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98" name="Google Shape;398;g3b0f04611e5_0_544"/>
          <p:cNvPicPr preferRelativeResize="0"/>
          <p:nvPr/>
        </p:nvPicPr>
        <p:blipFill rotWithShape="1">
          <a:blip r:embed="rId4">
            <a:alphaModFix/>
          </a:blip>
          <a:srcRect b="0" l="0" r="0" t="0"/>
          <a:stretch/>
        </p:blipFill>
        <p:spPr>
          <a:xfrm>
            <a:off x="10960100" y="2589663"/>
            <a:ext cx="5638800" cy="5638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5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Fő tanulságok</a:t>
            </a:r>
            <a:endParaRPr/>
          </a:p>
        </p:txBody>
      </p:sp>
      <p:sp>
        <p:nvSpPr>
          <p:cNvPr id="404" name="Google Shape;404;p50"/>
          <p:cNvSpPr txBox="1"/>
          <p:nvPr>
            <p:ph idx="1" type="subTitle"/>
          </p:nvPr>
        </p:nvSpPr>
        <p:spPr>
          <a:xfrm>
            <a:off x="411452" y="2572511"/>
            <a:ext cx="10646147" cy="7059304"/>
          </a:xfrm>
          <a:prstGeom prst="rect">
            <a:avLst/>
          </a:prstGeom>
          <a:noFill/>
          <a:ln>
            <a:noFill/>
          </a:ln>
        </p:spPr>
        <p:txBody>
          <a:bodyPr anchorCtr="0" anchor="t" bIns="45700" lIns="91425" spcFirstLastPara="1" rIns="91425" wrap="square" tIns="45700">
            <a:noAutofit/>
          </a:bodyPr>
          <a:lstStyle/>
          <a:p>
            <a:pPr indent="-635000" lvl="0" marL="457200" rtl="0" algn="l">
              <a:spcBef>
                <a:spcPts val="640"/>
              </a:spcBef>
              <a:spcAft>
                <a:spcPts val="0"/>
              </a:spcAft>
              <a:buSzPts val="3200"/>
              <a:buChar char="•"/>
            </a:pPr>
            <a:r>
              <a:rPr lang="en-US" sz="2800">
                <a:solidFill>
                  <a:schemeClr val="dk1"/>
                </a:solidFill>
              </a:rPr>
              <a:t>A félretájékoztatás, a rosszindulatú információ és a dezinformáció a hamis információk különböző, de ugyanolyan hatású formái, amelyek éber megkülönböztető képességet igényelnek.</a:t>
            </a:r>
            <a:endParaRPr sz="2800">
              <a:solidFill>
                <a:schemeClr val="dk1"/>
              </a:solidFill>
            </a:endParaRPr>
          </a:p>
          <a:p>
            <a:pPr indent="-635000" lvl="0" marL="457200" rtl="0" algn="l">
              <a:spcBef>
                <a:spcPts val="640"/>
              </a:spcBef>
              <a:spcAft>
                <a:spcPts val="0"/>
              </a:spcAft>
              <a:buSzPts val="3200"/>
              <a:buChar char="•"/>
            </a:pPr>
            <a:r>
              <a:rPr lang="en-US" sz="2800">
                <a:solidFill>
                  <a:schemeClr val="dk1"/>
                </a:solidFill>
              </a:rPr>
              <a:t>Az intő jelek (red flag) felismerésére való kritikus szemlélet kialakítása és a félrevezető tartalmak különböző típusainak megértése kulcsfontosságú első lépés a digitális írástudás terén.</a:t>
            </a:r>
            <a:endParaRPr sz="2800">
              <a:solidFill>
                <a:schemeClr val="dk1"/>
              </a:solidFill>
            </a:endParaRPr>
          </a:p>
          <a:p>
            <a:pPr indent="-635000" lvl="0" marL="457200" rtl="0" algn="l">
              <a:spcBef>
                <a:spcPts val="640"/>
              </a:spcBef>
              <a:spcAft>
                <a:spcPts val="0"/>
              </a:spcAft>
              <a:buSzPts val="3200"/>
              <a:buChar char="•"/>
            </a:pPr>
            <a:r>
              <a:rPr lang="en-US" sz="2800">
                <a:solidFill>
                  <a:schemeClr val="dk1"/>
                </a:solidFill>
              </a:rPr>
              <a:t>Digitális szokásainkat algoritmusok és információs ökoszisztémák alakítják.</a:t>
            </a:r>
            <a:endParaRPr sz="2800">
              <a:solidFill>
                <a:schemeClr val="dk1"/>
              </a:solidFill>
            </a:endParaRPr>
          </a:p>
          <a:p>
            <a:pPr indent="-635000" lvl="0" marL="457200" rtl="0" algn="l">
              <a:spcBef>
                <a:spcPts val="640"/>
              </a:spcBef>
              <a:spcAft>
                <a:spcPts val="0"/>
              </a:spcAft>
              <a:buSzPts val="3200"/>
              <a:buChar char="•"/>
            </a:pPr>
            <a:r>
              <a:rPr lang="en-US" sz="2800">
                <a:solidFill>
                  <a:schemeClr val="dk1"/>
                </a:solidFill>
              </a:rPr>
              <a:t>Ezeknek a szokásoknak a tudatosítása segít abban, hogy kritikusan értékeljük az online tartalmakat.</a:t>
            </a:r>
            <a:endParaRPr sz="2800">
              <a:solidFill>
                <a:schemeClr val="dk1"/>
              </a:solidFill>
            </a:endParaRPr>
          </a:p>
          <a:p>
            <a:pPr indent="-635000" lvl="0" marL="457200" rtl="0" algn="l">
              <a:spcBef>
                <a:spcPts val="640"/>
              </a:spcBef>
              <a:spcAft>
                <a:spcPts val="0"/>
              </a:spcAft>
              <a:buSzPts val="3200"/>
              <a:buChar char="•"/>
            </a:pPr>
            <a:r>
              <a:rPr lang="en-US" sz="2800">
                <a:solidFill>
                  <a:schemeClr val="dk1"/>
                </a:solidFill>
              </a:rPr>
              <a:t>A személyes információáramlásunkkal kapcsolatos önismeret alapvető fontosságú annak azonosításához, ahol kritikusabb értékelési készségeket alkalmazhatunk.</a:t>
            </a:r>
            <a:endParaRPr sz="2800">
              <a:solidFill>
                <a:schemeClr val="dk1"/>
              </a:solidFill>
            </a:endParaRPr>
          </a:p>
        </p:txBody>
      </p:sp>
      <p:sp>
        <p:nvSpPr>
          <p:cNvPr id="405" name="Google Shape;405;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6" name="Google Shape;406;p50"/>
          <p:cNvGrpSpPr/>
          <p:nvPr/>
        </p:nvGrpSpPr>
        <p:grpSpPr>
          <a:xfrm>
            <a:off x="790770" y="-112458"/>
            <a:ext cx="1427175" cy="786776"/>
            <a:chOff x="0" y="-38100"/>
            <a:chExt cx="373234" cy="205757"/>
          </a:xfrm>
        </p:grpSpPr>
        <p:sp>
          <p:nvSpPr>
            <p:cNvPr id="407" name="Google Shape;407;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8" name="Google Shape;408;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9" name="Google Shape;409;p50"/>
          <p:cNvGrpSpPr/>
          <p:nvPr/>
        </p:nvGrpSpPr>
        <p:grpSpPr>
          <a:xfrm>
            <a:off x="0" y="-112458"/>
            <a:ext cx="315272" cy="786776"/>
            <a:chOff x="0" y="-38100"/>
            <a:chExt cx="82450" cy="205757"/>
          </a:xfrm>
        </p:grpSpPr>
        <p:sp>
          <p:nvSpPr>
            <p:cNvPr id="410" name="Google Shape;410;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1" name="Google Shape;411;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2" name="Google Shape;412;p50"/>
          <p:cNvGrpSpPr/>
          <p:nvPr/>
        </p:nvGrpSpPr>
        <p:grpSpPr>
          <a:xfrm>
            <a:off x="0" y="1116904"/>
            <a:ext cx="503883" cy="1931922"/>
            <a:chOff x="0" y="-38100"/>
            <a:chExt cx="131775" cy="505235"/>
          </a:xfrm>
        </p:grpSpPr>
        <p:sp>
          <p:nvSpPr>
            <p:cNvPr id="413" name="Google Shape;413;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4" name="Google Shape;414;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15" name="Google Shape;415;p50"/>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1"/>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1" name="Google Shape;421;p51"/>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2" name="Google Shape;422;p51"/>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23" name="Google Shape;423;p51"/>
          <p:cNvGrpSpPr/>
          <p:nvPr/>
        </p:nvGrpSpPr>
        <p:grpSpPr>
          <a:xfrm>
            <a:off x="6111849" y="2794410"/>
            <a:ext cx="7685891" cy="2168895"/>
            <a:chOff x="0" y="-47625"/>
            <a:chExt cx="1484188" cy="418826"/>
          </a:xfrm>
        </p:grpSpPr>
        <p:sp>
          <p:nvSpPr>
            <p:cNvPr id="424" name="Google Shape;424;p51"/>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5" name="Google Shape;425;p51"/>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6" name="Google Shape;426;p51"/>
          <p:cNvGrpSpPr/>
          <p:nvPr/>
        </p:nvGrpSpPr>
        <p:grpSpPr>
          <a:xfrm>
            <a:off x="-696258" y="-1193133"/>
            <a:ext cx="7178388" cy="12095887"/>
            <a:chOff x="0" y="-57150"/>
            <a:chExt cx="1890604" cy="3185748"/>
          </a:xfrm>
        </p:grpSpPr>
        <p:sp>
          <p:nvSpPr>
            <p:cNvPr id="427" name="Google Shape;427;p51"/>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8" name="Google Shape;428;p51"/>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9" name="Google Shape;429;p51"/>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0" name="Google Shape;430;p51"/>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1" name="Google Shape;431;p51"/>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32" name="Google Shape;432;p51"/>
          <p:cNvSpPr txBox="1"/>
          <p:nvPr/>
        </p:nvSpPr>
        <p:spPr>
          <a:xfrm>
            <a:off x="-1725735" y="6821207"/>
            <a:ext cx="5508900" cy="5481900"/>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a:t>
            </a:r>
            <a:r>
              <a:rPr b="1" lang="en-US" sz="37888">
                <a:solidFill>
                  <a:srgbClr val="EFEFEF"/>
                </a:solidFill>
              </a:rPr>
              <a:t>2</a:t>
            </a:r>
            <a:endParaRPr b="0" i="0" sz="1400" u="none" cap="none" strike="noStrike">
              <a:solidFill>
                <a:srgbClr val="000000"/>
              </a:solidFill>
              <a:latin typeface="Arial"/>
              <a:ea typeface="Arial"/>
              <a:cs typeface="Arial"/>
              <a:sym typeface="Arial"/>
            </a:endParaRPr>
          </a:p>
        </p:txBody>
      </p:sp>
      <p:sp>
        <p:nvSpPr>
          <p:cNvPr id="433" name="Google Shape;433;p51"/>
          <p:cNvSpPr txBox="1"/>
          <p:nvPr/>
        </p:nvSpPr>
        <p:spPr>
          <a:xfrm>
            <a:off x="7911996" y="5295900"/>
            <a:ext cx="8395800" cy="3693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lang="en-US" sz="2399">
                <a:solidFill>
                  <a:srgbClr val="343434"/>
                </a:solidFill>
              </a:rPr>
              <a:t>Forrásértékelési stratégiák</a:t>
            </a:r>
            <a:endParaRPr b="0" i="0" sz="1400" u="none" cap="none" strike="noStrike">
              <a:solidFill>
                <a:srgbClr val="000000"/>
              </a:solidFill>
              <a:latin typeface="Arial"/>
              <a:ea typeface="Arial"/>
              <a:cs typeface="Arial"/>
              <a:sym typeface="Arial"/>
            </a:endParaRPr>
          </a:p>
        </p:txBody>
      </p:sp>
      <p:sp>
        <p:nvSpPr>
          <p:cNvPr id="434" name="Google Shape;434;p51"/>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lang="en-US" sz="10400">
                <a:solidFill>
                  <a:srgbClr val="343434"/>
                </a:solidFill>
              </a:rPr>
              <a:t>2. rész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g3b0f04611e5_0_0"/>
          <p:cNvSpPr txBox="1"/>
          <p:nvPr>
            <p:ph type="title"/>
          </p:nvPr>
        </p:nvSpPr>
        <p:spPr>
          <a:xfrm>
            <a:off x="685800" y="5021575"/>
            <a:ext cx="10922400" cy="1143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Clr>
                <a:schemeClr val="dk2"/>
              </a:buClr>
              <a:buSzPct val="100000"/>
              <a:buNone/>
            </a:pPr>
            <a:br>
              <a:rPr b="1" lang="en-US" sz="5300">
                <a:solidFill>
                  <a:schemeClr val="dk2"/>
                </a:solidFill>
              </a:rPr>
            </a:br>
            <a:r>
              <a:rPr b="1" lang="en-US" sz="5300">
                <a:solidFill>
                  <a:schemeClr val="dk2"/>
                </a:solidFill>
              </a:rPr>
              <a:t>Modul Térkép – A tanulási út</a:t>
            </a:r>
            <a:br>
              <a:rPr b="1" lang="en-US" sz="5300">
                <a:solidFill>
                  <a:schemeClr val="dk2"/>
                </a:solidFill>
              </a:rPr>
            </a:br>
            <a:r>
              <a:rPr lang="en-US" sz="4522"/>
              <a:t>1. rész: Bevezetés az információs műveltségbe (fókusz: információbuborékok, digitális szokások és online kockázatok, mint például a kiberzaklatás)</a:t>
            </a:r>
            <a:endParaRPr sz="4522"/>
          </a:p>
          <a:p>
            <a:pPr indent="0" lvl="0" marL="0" rtl="0" algn="l">
              <a:spcBef>
                <a:spcPts val="0"/>
              </a:spcBef>
              <a:spcAft>
                <a:spcPts val="0"/>
              </a:spcAft>
              <a:buClr>
                <a:schemeClr val="dk1"/>
              </a:buClr>
              <a:buSzPts val="990"/>
              <a:buFont typeface="Arial"/>
              <a:buNone/>
            </a:pPr>
            <a:r>
              <a:rPr lang="en-US" sz="4522"/>
              <a:t>2. rész: Forrásértékelési labor (fókusz: SIFT módszer, CRAAP teszt és mesterséges intelligencia alapú tartalmak felismerése)</a:t>
            </a:r>
            <a:endParaRPr sz="4522"/>
          </a:p>
          <a:p>
            <a:pPr indent="0" lvl="0" marL="0" rtl="0" algn="l">
              <a:spcBef>
                <a:spcPts val="0"/>
              </a:spcBef>
              <a:spcAft>
                <a:spcPts val="0"/>
              </a:spcAft>
              <a:buClr>
                <a:schemeClr val="dk1"/>
              </a:buClr>
              <a:buSzPts val="990"/>
              <a:buFont typeface="Arial"/>
              <a:buNone/>
            </a:pPr>
            <a:r>
              <a:rPr lang="en-US" sz="4522"/>
              <a:t>3. srész: Közösségi média ismeretek (fókusz: algoritmusok, átverések azonosítása és tartalomkészítés)</a:t>
            </a:r>
            <a:endParaRPr sz="4522"/>
          </a:p>
          <a:p>
            <a:pPr indent="0" lvl="0" marL="0" rtl="0" algn="l">
              <a:spcBef>
                <a:spcPts val="0"/>
              </a:spcBef>
              <a:spcAft>
                <a:spcPts val="0"/>
              </a:spcAft>
              <a:buClr>
                <a:schemeClr val="dk1"/>
              </a:buClr>
              <a:buSzPts val="990"/>
              <a:buFont typeface="Arial"/>
              <a:buNone/>
            </a:pPr>
            <a:r>
              <a:rPr lang="en-US" sz="4522"/>
              <a:t>4. rész Konklúzió és források (fókusz: személyes cselekvési terv és reflexió)</a:t>
            </a:r>
            <a:endParaRPr sz="4522"/>
          </a:p>
          <a:p>
            <a:pPr indent="0" lvl="0" marL="0" rtl="0" algn="l">
              <a:lnSpc>
                <a:spcPct val="100000"/>
              </a:lnSpc>
              <a:spcBef>
                <a:spcPts val="0"/>
              </a:spcBef>
              <a:spcAft>
                <a:spcPts val="0"/>
              </a:spcAft>
              <a:buClr>
                <a:schemeClr val="dk2"/>
              </a:buClr>
              <a:buSzPct val="120454"/>
              <a:buNone/>
            </a:pPr>
            <a:br>
              <a:rPr lang="en-US">
                <a:solidFill>
                  <a:schemeClr val="dk1"/>
                </a:solidFill>
                <a:latin typeface="Arial"/>
                <a:ea typeface="Arial"/>
                <a:cs typeface="Arial"/>
                <a:sym typeface="Arial"/>
              </a:rPr>
            </a:br>
            <a:br>
              <a:rPr lang="en-US"/>
            </a:br>
            <a:br>
              <a:rPr lang="en-US"/>
            </a:br>
            <a:br>
              <a:rPr lang="en-US"/>
            </a:br>
            <a:endParaRPr/>
          </a:p>
        </p:txBody>
      </p:sp>
      <p:sp>
        <p:nvSpPr>
          <p:cNvPr id="124" name="Google Shape;124;g3b0f04611e5_0_0"/>
          <p:cNvSpPr/>
          <p:nvPr/>
        </p:nvSpPr>
        <p:spPr>
          <a:xfrm>
            <a:off x="14874212" y="273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25" name="Google Shape;125;g3b0f04611e5_0_0"/>
          <p:cNvPicPr preferRelativeResize="0"/>
          <p:nvPr/>
        </p:nvPicPr>
        <p:blipFill>
          <a:blip r:embed="rId4">
            <a:alphaModFix/>
          </a:blip>
          <a:stretch>
            <a:fillRect/>
          </a:stretch>
        </p:blipFill>
        <p:spPr>
          <a:xfrm>
            <a:off x="12056749" y="2931350"/>
            <a:ext cx="5366500" cy="5366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7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Forrásértékelő Labor</a:t>
            </a:r>
            <a:endParaRPr b="1"/>
          </a:p>
        </p:txBody>
      </p:sp>
      <p:sp>
        <p:nvSpPr>
          <p:cNvPr id="440" name="Google Shape;440;p7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rPr>
              <a:t>Fő célok</a:t>
            </a:r>
            <a:r>
              <a:rPr lang="en-US">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indent="-457200" lvl="0" marL="457200" rtl="0" algn="l">
              <a:lnSpc>
                <a:spcPct val="100000"/>
              </a:lnSpc>
              <a:spcBef>
                <a:spcPts val="640"/>
              </a:spcBef>
              <a:spcAft>
                <a:spcPts val="0"/>
              </a:spcAft>
              <a:buSzPts val="3200"/>
              <a:buFont typeface="Noto Sans Symbols"/>
              <a:buChar char="▪"/>
            </a:pPr>
            <a:r>
              <a:rPr lang="en-US">
                <a:solidFill>
                  <a:schemeClr val="dk1"/>
                </a:solidFill>
              </a:rPr>
              <a:t>Alkalmazza a CRAAP keretrendszert (időszerűség, relevancia, tekintély, pontosság, cél) a különféle online források hitelességének és megbízhatóságának szisztematikus értékeléséhez.</a:t>
            </a:r>
            <a:endParaRPr>
              <a:solidFill>
                <a:schemeClr val="dk1"/>
              </a:solidFill>
            </a:endParaRPr>
          </a:p>
          <a:p>
            <a:pPr indent="-457200" lvl="0" marL="457200" rtl="0" algn="l">
              <a:lnSpc>
                <a:spcPct val="100000"/>
              </a:lnSpc>
              <a:spcBef>
                <a:spcPts val="640"/>
              </a:spcBef>
              <a:spcAft>
                <a:spcPts val="0"/>
              </a:spcAft>
              <a:buSzPts val="3200"/>
              <a:buFont typeface="Noto Sans Symbols"/>
              <a:buChar char="▪"/>
            </a:pPr>
            <a:r>
              <a:rPr lang="en-US">
                <a:solidFill>
                  <a:schemeClr val="dk1"/>
                </a:solidFill>
              </a:rPr>
              <a:t>Használja a SIFT módszert (megállítás, vizsgálat, megbízható tudósítások keresése, követelések nyomon követése) az információk gyors ellenőrzéséhez és az online félretájékoztatás eseteinek felderítéséhez.</a:t>
            </a:r>
            <a:endParaRPr>
              <a:solidFill>
                <a:schemeClr val="dk1"/>
              </a:solidFill>
            </a:endParaRPr>
          </a:p>
          <a:p>
            <a:pPr indent="-457200" lvl="0" marL="457200" rtl="0" algn="l">
              <a:lnSpc>
                <a:spcPct val="100000"/>
              </a:lnSpc>
              <a:spcBef>
                <a:spcPts val="640"/>
              </a:spcBef>
              <a:spcAft>
                <a:spcPts val="0"/>
              </a:spcAft>
              <a:buSzPts val="3200"/>
              <a:buFont typeface="Noto Sans Symbols"/>
              <a:buChar char="▪"/>
            </a:pPr>
            <a:r>
              <a:rPr lang="en-US">
                <a:solidFill>
                  <a:schemeClr val="dk1"/>
                </a:solidFill>
              </a:rPr>
              <a:t>Azonosítsa a mesterséges intelligencia által generált tartalmak gyakori vizuális és szöveges jelzőit, és értse meg azok lehetséges következményeit az információs bizalomra nézve.</a:t>
            </a:r>
            <a:endParaRPr>
              <a:solidFill>
                <a:schemeClr val="dk1"/>
              </a:solidFill>
            </a:endParaRPr>
          </a:p>
          <a:p>
            <a:pPr indent="-457200" lvl="0" marL="457200" rtl="0" algn="l">
              <a:lnSpc>
                <a:spcPct val="100000"/>
              </a:lnSpc>
              <a:spcBef>
                <a:spcPts val="640"/>
              </a:spcBef>
              <a:spcAft>
                <a:spcPts val="0"/>
              </a:spcAft>
              <a:buSzPts val="3200"/>
              <a:buFont typeface="Noto Sans Symbols"/>
              <a:buChar char="▪"/>
            </a:pPr>
            <a:r>
              <a:rPr lang="en-US">
                <a:solidFill>
                  <a:schemeClr val="dk1"/>
                </a:solidFill>
              </a:rPr>
              <a:t>Értékelje a különféle digitális anyagok, beleértve a cikkeket, a közösségi média bejegyzéseket és a szintetikus médiát, megbízhatóságát.</a:t>
            </a:r>
            <a:endParaRPr>
              <a:solidFill>
                <a:schemeClr val="dk1"/>
              </a:solidFill>
            </a:endParaRPr>
          </a:p>
        </p:txBody>
      </p:sp>
      <p:sp>
        <p:nvSpPr>
          <p:cNvPr id="441" name="Google Shape;441;p7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42" name="Google Shape;442;p79"/>
          <p:cNvGrpSpPr/>
          <p:nvPr/>
        </p:nvGrpSpPr>
        <p:grpSpPr>
          <a:xfrm>
            <a:off x="790770" y="-112458"/>
            <a:ext cx="1427175" cy="786776"/>
            <a:chOff x="0" y="-38100"/>
            <a:chExt cx="373234" cy="205757"/>
          </a:xfrm>
        </p:grpSpPr>
        <p:sp>
          <p:nvSpPr>
            <p:cNvPr id="443" name="Google Shape;443;p7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4" name="Google Shape;444;p7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5" name="Google Shape;445;p79"/>
          <p:cNvGrpSpPr/>
          <p:nvPr/>
        </p:nvGrpSpPr>
        <p:grpSpPr>
          <a:xfrm>
            <a:off x="0" y="-112458"/>
            <a:ext cx="315272" cy="786776"/>
            <a:chOff x="0" y="-38100"/>
            <a:chExt cx="82450" cy="205757"/>
          </a:xfrm>
        </p:grpSpPr>
        <p:sp>
          <p:nvSpPr>
            <p:cNvPr id="446" name="Google Shape;446;p7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7" name="Google Shape;447;p7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8" name="Google Shape;448;p79"/>
          <p:cNvGrpSpPr/>
          <p:nvPr/>
        </p:nvGrpSpPr>
        <p:grpSpPr>
          <a:xfrm>
            <a:off x="0" y="1116904"/>
            <a:ext cx="503883" cy="1931922"/>
            <a:chOff x="0" y="-38100"/>
            <a:chExt cx="131775" cy="505235"/>
          </a:xfrm>
        </p:grpSpPr>
        <p:sp>
          <p:nvSpPr>
            <p:cNvPr id="449" name="Google Shape;449;p7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0" name="Google Shape;450;p7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80"/>
          <p:cNvSpPr txBox="1"/>
          <p:nvPr>
            <p:ph idx="4294967295" type="title"/>
          </p:nvPr>
        </p:nvSpPr>
        <p:spPr>
          <a:xfrm>
            <a:off x="0" y="508000"/>
            <a:ext cx="13882688" cy="11096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1"/>
              <a:buNone/>
            </a:pPr>
            <a:r>
              <a:rPr b="1" lang="en-US">
                <a:latin typeface="Bricolage Grotesque"/>
                <a:ea typeface="Bricolage Grotesque"/>
                <a:cs typeface="Bricolage Grotesque"/>
                <a:sym typeface="Bricolage Grotesque"/>
              </a:rPr>
              <a:t>A CRAAP Teszt: A szisztematikus értékelési keretrendszer</a:t>
            </a:r>
            <a:endParaRPr>
              <a:latin typeface="Bricolage Grotesque"/>
              <a:ea typeface="Bricolage Grotesque"/>
              <a:cs typeface="Bricolage Grotesque"/>
              <a:sym typeface="Bricolage Grotesque"/>
            </a:endParaRPr>
          </a:p>
        </p:txBody>
      </p:sp>
      <p:sp>
        <p:nvSpPr>
          <p:cNvPr id="456" name="Google Shape;456;p80"/>
          <p:cNvSpPr/>
          <p:nvPr/>
        </p:nvSpPr>
        <p:spPr>
          <a:xfrm>
            <a:off x="-17792"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457" name="Google Shape;457;p80"/>
          <p:cNvSpPr/>
          <p:nvPr/>
        </p:nvSpPr>
        <p:spPr>
          <a:xfrm>
            <a:off x="98231"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1</a:t>
            </a:r>
            <a:endParaRPr b="0" i="0" sz="3200" u="none" cap="none" strike="noStrike">
              <a:solidFill>
                <a:schemeClr val="lt1"/>
              </a:solidFill>
              <a:latin typeface="Arial"/>
              <a:ea typeface="Arial"/>
              <a:cs typeface="Arial"/>
              <a:sym typeface="Arial"/>
            </a:endParaRPr>
          </a:p>
        </p:txBody>
      </p:sp>
      <p:sp>
        <p:nvSpPr>
          <p:cNvPr id="458" name="Google Shape;458;p80"/>
          <p:cNvSpPr/>
          <p:nvPr/>
        </p:nvSpPr>
        <p:spPr>
          <a:xfrm>
            <a:off x="10595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Currency-Időszerűség</a:t>
            </a:r>
            <a:endParaRPr b="0" i="0" sz="3200" u="none" cap="none" strike="noStrike">
              <a:solidFill>
                <a:srgbClr val="000000"/>
              </a:solidFill>
              <a:latin typeface="Calibri"/>
              <a:ea typeface="Calibri"/>
              <a:cs typeface="Calibri"/>
              <a:sym typeface="Calibri"/>
            </a:endParaRPr>
          </a:p>
        </p:txBody>
      </p:sp>
      <p:sp>
        <p:nvSpPr>
          <p:cNvPr id="459" name="Google Shape;459;p80"/>
          <p:cNvSpPr/>
          <p:nvPr/>
        </p:nvSpPr>
        <p:spPr>
          <a:xfrm>
            <a:off x="1059550" y="2448228"/>
            <a:ext cx="7651299"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Értékeli az információk időszerűségét. Ellenőrzi a megjelenés dátumát, és azt, hogy az információkat frissítették vagy módosították-e.</a:t>
            </a:r>
            <a:endParaRPr b="0" i="0" sz="3200" u="none" cap="none" strike="noStrike">
              <a:solidFill>
                <a:srgbClr val="000000"/>
              </a:solidFill>
              <a:latin typeface="Calibri"/>
              <a:ea typeface="Calibri"/>
              <a:cs typeface="Calibri"/>
              <a:sym typeface="Calibri"/>
            </a:endParaRPr>
          </a:p>
        </p:txBody>
      </p:sp>
      <p:sp>
        <p:nvSpPr>
          <p:cNvPr id="460" name="Google Shape;460;p80"/>
          <p:cNvSpPr/>
          <p:nvPr/>
        </p:nvSpPr>
        <p:spPr>
          <a:xfrm>
            <a:off x="9322779"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461" name="Google Shape;461;p80"/>
          <p:cNvSpPr/>
          <p:nvPr/>
        </p:nvSpPr>
        <p:spPr>
          <a:xfrm>
            <a:off x="9447129"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2</a:t>
            </a:r>
            <a:endParaRPr b="0" i="0" sz="3200" u="none" cap="none" strike="noStrike">
              <a:solidFill>
                <a:schemeClr val="lt1"/>
              </a:solidFill>
              <a:latin typeface="Arial"/>
              <a:ea typeface="Arial"/>
              <a:cs typeface="Arial"/>
              <a:sym typeface="Arial"/>
            </a:endParaRPr>
          </a:p>
        </p:txBody>
      </p:sp>
      <p:sp>
        <p:nvSpPr>
          <p:cNvPr id="462" name="Google Shape;462;p80"/>
          <p:cNvSpPr/>
          <p:nvPr/>
        </p:nvSpPr>
        <p:spPr>
          <a:xfrm>
            <a:off x="104084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Relevance- relevancia</a:t>
            </a:r>
            <a:endParaRPr b="0" i="0" sz="3200" u="none" cap="none" strike="noStrike">
              <a:solidFill>
                <a:srgbClr val="000000"/>
              </a:solidFill>
              <a:latin typeface="Calibri"/>
              <a:ea typeface="Calibri"/>
              <a:cs typeface="Calibri"/>
              <a:sym typeface="Calibri"/>
            </a:endParaRPr>
          </a:p>
        </p:txBody>
      </p:sp>
      <p:sp>
        <p:nvSpPr>
          <p:cNvPr id="463" name="Google Shape;463;p80"/>
          <p:cNvSpPr/>
          <p:nvPr/>
        </p:nvSpPr>
        <p:spPr>
          <a:xfrm>
            <a:off x="10408451" y="2448228"/>
            <a:ext cx="7452714"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Felméri az információk fontosságát az Ön konkrét igényei szempontjából. Gondolja át, hogy az információk megfelelő szintűek-e, és közvetlenül kapcsolódnak-e a kutatási kérdéséhez vagy információigényéhez.</a:t>
            </a:r>
            <a:endParaRPr b="0" i="0" sz="3200" u="none" cap="none" strike="noStrike">
              <a:solidFill>
                <a:srgbClr val="000000"/>
              </a:solidFill>
              <a:latin typeface="Calibri"/>
              <a:ea typeface="Calibri"/>
              <a:cs typeface="Calibri"/>
              <a:sym typeface="Calibri"/>
            </a:endParaRPr>
          </a:p>
        </p:txBody>
      </p:sp>
      <p:sp>
        <p:nvSpPr>
          <p:cNvPr id="464" name="Google Shape;464;p80"/>
          <p:cNvSpPr/>
          <p:nvPr/>
        </p:nvSpPr>
        <p:spPr>
          <a:xfrm>
            <a:off x="361739" y="4739341"/>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3</a:t>
            </a:r>
            <a:endParaRPr b="0" i="0" sz="3200" u="none" cap="none" strike="noStrike">
              <a:solidFill>
                <a:schemeClr val="lt1"/>
              </a:solidFill>
              <a:latin typeface="Arial"/>
              <a:ea typeface="Arial"/>
              <a:cs typeface="Arial"/>
              <a:sym typeface="Arial"/>
            </a:endParaRPr>
          </a:p>
        </p:txBody>
      </p:sp>
      <p:sp>
        <p:nvSpPr>
          <p:cNvPr id="465" name="Google Shape;465;p80"/>
          <p:cNvSpPr/>
          <p:nvPr/>
        </p:nvSpPr>
        <p:spPr>
          <a:xfrm>
            <a:off x="190681" y="4891314"/>
            <a:ext cx="497222" cy="653143"/>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t/>
            </a:r>
            <a:endParaRPr b="0" i="0" sz="3909" u="none" cap="none" strike="noStrike">
              <a:solidFill>
                <a:schemeClr val="lt1"/>
              </a:solidFill>
              <a:latin typeface="Arial"/>
              <a:ea typeface="Arial"/>
              <a:cs typeface="Arial"/>
              <a:sym typeface="Arial"/>
            </a:endParaRPr>
          </a:p>
        </p:txBody>
      </p:sp>
      <p:sp>
        <p:nvSpPr>
          <p:cNvPr id="466" name="Google Shape;466;p80"/>
          <p:cNvSpPr/>
          <p:nvPr/>
        </p:nvSpPr>
        <p:spPr>
          <a:xfrm>
            <a:off x="1337597" y="4587275"/>
            <a:ext cx="6322200" cy="518100"/>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Authority-szerzői hitelesség</a:t>
            </a:r>
            <a:endParaRPr b="0" i="0" sz="3200" u="none" cap="none" strike="noStrike">
              <a:solidFill>
                <a:srgbClr val="000000"/>
              </a:solidFill>
              <a:latin typeface="Calibri"/>
              <a:ea typeface="Calibri"/>
              <a:cs typeface="Calibri"/>
              <a:sym typeface="Calibri"/>
            </a:endParaRPr>
          </a:p>
        </p:txBody>
      </p:sp>
      <p:sp>
        <p:nvSpPr>
          <p:cNvPr id="467" name="Google Shape;467;p80"/>
          <p:cNvSpPr/>
          <p:nvPr/>
        </p:nvSpPr>
        <p:spPr>
          <a:xfrm>
            <a:off x="1337606" y="5340934"/>
            <a:ext cx="6822169" cy="15785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Értékeli a szerző referenciáit, intézményi hovatartozását és szakértelmét a témában.</a:t>
            </a:r>
            <a:endParaRPr b="0" i="0" sz="3200" u="none" cap="none" strike="noStrike">
              <a:solidFill>
                <a:srgbClr val="000000"/>
              </a:solidFill>
              <a:latin typeface="Calibri"/>
              <a:ea typeface="Calibri"/>
              <a:cs typeface="Calibri"/>
              <a:sym typeface="Calibri"/>
            </a:endParaRPr>
          </a:p>
        </p:txBody>
      </p:sp>
      <p:sp>
        <p:nvSpPr>
          <p:cNvPr id="468" name="Google Shape;468;p80"/>
          <p:cNvSpPr/>
          <p:nvPr/>
        </p:nvSpPr>
        <p:spPr>
          <a:xfrm>
            <a:off x="9271327" y="6041029"/>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469" name="Google Shape;469;p80"/>
          <p:cNvSpPr/>
          <p:nvPr/>
        </p:nvSpPr>
        <p:spPr>
          <a:xfrm>
            <a:off x="9395676" y="6204890"/>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4</a:t>
            </a:r>
            <a:endParaRPr b="0" i="0" sz="3200" u="none" cap="none" strike="noStrike">
              <a:solidFill>
                <a:schemeClr val="lt1"/>
              </a:solidFill>
              <a:latin typeface="Arial"/>
              <a:ea typeface="Arial"/>
              <a:cs typeface="Arial"/>
              <a:sym typeface="Arial"/>
            </a:endParaRPr>
          </a:p>
        </p:txBody>
      </p:sp>
      <p:sp>
        <p:nvSpPr>
          <p:cNvPr id="470" name="Google Shape;470;p80"/>
          <p:cNvSpPr/>
          <p:nvPr/>
        </p:nvSpPr>
        <p:spPr>
          <a:xfrm>
            <a:off x="10666950" y="5436324"/>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Accuracy-pontosság</a:t>
            </a:r>
            <a:endParaRPr b="0" i="0" sz="3200" u="none" cap="none" strike="noStrike">
              <a:solidFill>
                <a:srgbClr val="000000"/>
              </a:solidFill>
              <a:latin typeface="Calibri"/>
              <a:ea typeface="Calibri"/>
              <a:cs typeface="Calibri"/>
              <a:sym typeface="Calibri"/>
            </a:endParaRPr>
          </a:p>
        </p:txBody>
      </p:sp>
      <p:sp>
        <p:nvSpPr>
          <p:cNvPr id="471" name="Google Shape;471;p80"/>
          <p:cNvSpPr/>
          <p:nvPr/>
        </p:nvSpPr>
        <p:spPr>
          <a:xfrm>
            <a:off x="10666950" y="6274574"/>
            <a:ext cx="7194215" cy="148056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A tartalom megbízhatóságára, igazságtartalmára és helyességére összpontosít. Ellenőrizze az információkat több megbízható forrásból.</a:t>
            </a:r>
            <a:endParaRPr b="0" i="0" sz="3200" u="none" cap="none" strike="noStrike">
              <a:solidFill>
                <a:srgbClr val="000000"/>
              </a:solidFill>
              <a:latin typeface="Calibri"/>
              <a:ea typeface="Calibri"/>
              <a:cs typeface="Calibri"/>
              <a:sym typeface="Calibri"/>
            </a:endParaRPr>
          </a:p>
        </p:txBody>
      </p:sp>
      <p:sp>
        <p:nvSpPr>
          <p:cNvPr id="472" name="Google Shape;472;p80"/>
          <p:cNvSpPr/>
          <p:nvPr/>
        </p:nvSpPr>
        <p:spPr>
          <a:xfrm>
            <a:off x="63099" y="4891314"/>
            <a:ext cx="2896829" cy="6473579"/>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7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3" name="Google Shape;473;p80"/>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4" name="Google Shape;474;p80"/>
          <p:cNvSpPr/>
          <p:nvPr/>
        </p:nvSpPr>
        <p:spPr>
          <a:xfrm>
            <a:off x="6035727" y="8439307"/>
            <a:ext cx="8557500" cy="1569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Értékeli az információ létezésének okát. Egy tartalom mögötti szándék megértése segít meghatározni annak megbízhatóságát.</a:t>
            </a:r>
            <a:endParaRPr b="0" i="0" sz="1400" u="none" cap="none" strike="noStrike">
              <a:solidFill>
                <a:srgbClr val="000000"/>
              </a:solidFill>
              <a:latin typeface="Arial"/>
              <a:ea typeface="Arial"/>
              <a:cs typeface="Arial"/>
              <a:sym typeface="Arial"/>
            </a:endParaRPr>
          </a:p>
        </p:txBody>
      </p:sp>
      <p:sp>
        <p:nvSpPr>
          <p:cNvPr id="475" name="Google Shape;475;p80"/>
          <p:cNvSpPr/>
          <p:nvPr/>
        </p:nvSpPr>
        <p:spPr>
          <a:xfrm>
            <a:off x="6102799" y="7627240"/>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Purpose-Cél</a:t>
            </a:r>
            <a:endParaRPr b="0" i="0" sz="3200" u="none" cap="none" strike="noStrike">
              <a:solidFill>
                <a:srgbClr val="000000"/>
              </a:solidFill>
              <a:latin typeface="Calibri"/>
              <a:ea typeface="Calibri"/>
              <a:cs typeface="Calibri"/>
              <a:sym typeface="Calibri"/>
            </a:endParaRPr>
          </a:p>
        </p:txBody>
      </p:sp>
      <p:sp>
        <p:nvSpPr>
          <p:cNvPr id="476" name="Google Shape;476;p80"/>
          <p:cNvSpPr/>
          <p:nvPr/>
        </p:nvSpPr>
        <p:spPr>
          <a:xfrm>
            <a:off x="4996631" y="7755143"/>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Clr>
                <a:srgbClr val="000000"/>
              </a:buClr>
              <a:buSzPts val="3900"/>
              <a:buFont typeface="Arial"/>
              <a:buNone/>
            </a:pPr>
            <a:r>
              <a:rPr b="1" i="0" lang="en-US" sz="3900" u="none" cap="none" strike="noStrike">
                <a:solidFill>
                  <a:schemeClr val="lt1"/>
                </a:solidFill>
                <a:latin typeface="Arial"/>
                <a:ea typeface="Arial"/>
                <a:cs typeface="Arial"/>
                <a:sym typeface="Arial"/>
              </a:rPr>
              <a:t>5</a:t>
            </a:r>
            <a:endParaRPr b="0" i="0" sz="3900" u="none" cap="none" strike="noStrike">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8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37037"/>
              <a:buNone/>
            </a:pPr>
            <a:r>
              <a:rPr b="1" lang="en-US" sz="5400">
                <a:latin typeface="Arial"/>
                <a:ea typeface="Arial"/>
                <a:cs typeface="Arial"/>
                <a:sym typeface="Arial"/>
              </a:rPr>
              <a:t>The CRAAP Test:A szisztematikus értékelési keretrendszer</a:t>
            </a:r>
            <a:endParaRPr sz="5400"/>
          </a:p>
        </p:txBody>
      </p:sp>
      <p:sp>
        <p:nvSpPr>
          <p:cNvPr id="482" name="Google Shape;482;p8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3" name="Google Shape;483;p81"/>
          <p:cNvGrpSpPr/>
          <p:nvPr/>
        </p:nvGrpSpPr>
        <p:grpSpPr>
          <a:xfrm>
            <a:off x="790770" y="-112458"/>
            <a:ext cx="1427175" cy="786776"/>
            <a:chOff x="0" y="-38100"/>
            <a:chExt cx="373234" cy="205757"/>
          </a:xfrm>
        </p:grpSpPr>
        <p:sp>
          <p:nvSpPr>
            <p:cNvPr id="484" name="Google Shape;484;p8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5" name="Google Shape;485;p8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6" name="Google Shape;486;p81"/>
          <p:cNvGrpSpPr/>
          <p:nvPr/>
        </p:nvGrpSpPr>
        <p:grpSpPr>
          <a:xfrm>
            <a:off x="0" y="-112458"/>
            <a:ext cx="315272" cy="786776"/>
            <a:chOff x="0" y="-38100"/>
            <a:chExt cx="82450" cy="205757"/>
          </a:xfrm>
        </p:grpSpPr>
        <p:sp>
          <p:nvSpPr>
            <p:cNvPr id="487" name="Google Shape;487;p8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8" name="Google Shape;488;p8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9" name="Google Shape;489;p81"/>
          <p:cNvGrpSpPr/>
          <p:nvPr/>
        </p:nvGrpSpPr>
        <p:grpSpPr>
          <a:xfrm>
            <a:off x="0" y="1116904"/>
            <a:ext cx="503883" cy="1931922"/>
            <a:chOff x="0" y="-38100"/>
            <a:chExt cx="131775" cy="505235"/>
          </a:xfrm>
        </p:grpSpPr>
        <p:sp>
          <p:nvSpPr>
            <p:cNvPr id="490" name="Google Shape;490;p8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1" name="Google Shape;491;p8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92" name="Google Shape;492;p81"/>
          <p:cNvPicPr preferRelativeResize="0"/>
          <p:nvPr/>
        </p:nvPicPr>
        <p:blipFill rotWithShape="1">
          <a:blip r:embed="rId4">
            <a:alphaModFix/>
          </a:blip>
          <a:srcRect b="0" l="0" r="0" t="0"/>
          <a:stretch/>
        </p:blipFill>
        <p:spPr>
          <a:xfrm>
            <a:off x="973825" y="4718516"/>
            <a:ext cx="16233087" cy="162849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g3b0f04611e5_0_653"/>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37037"/>
              <a:buFont typeface="Arial"/>
              <a:buNone/>
            </a:pPr>
            <a:r>
              <a:rPr b="1" lang="en-US" sz="5400">
                <a:latin typeface="Arial"/>
                <a:ea typeface="Arial"/>
                <a:cs typeface="Arial"/>
                <a:sym typeface="Arial"/>
              </a:rPr>
              <a:t>A CRAAP teszt: Szisztematikus értékelési keretrendszer</a:t>
            </a:r>
            <a:endParaRPr sz="5400"/>
          </a:p>
        </p:txBody>
      </p:sp>
      <p:sp>
        <p:nvSpPr>
          <p:cNvPr id="498" name="Google Shape;498;g3b0f04611e5_0_6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99" name="Google Shape;499;g3b0f04611e5_0_653"/>
          <p:cNvGrpSpPr/>
          <p:nvPr/>
        </p:nvGrpSpPr>
        <p:grpSpPr>
          <a:xfrm>
            <a:off x="790770" y="-112458"/>
            <a:ext cx="1427172" cy="786938"/>
            <a:chOff x="0" y="-38100"/>
            <a:chExt cx="373234" cy="205800"/>
          </a:xfrm>
        </p:grpSpPr>
        <p:sp>
          <p:nvSpPr>
            <p:cNvPr id="500" name="Google Shape;500;g3b0f04611e5_0_6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1" name="Google Shape;501;g3b0f04611e5_0_653"/>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2" name="Google Shape;502;g3b0f04611e5_0_653"/>
          <p:cNvGrpSpPr/>
          <p:nvPr/>
        </p:nvGrpSpPr>
        <p:grpSpPr>
          <a:xfrm>
            <a:off x="0" y="-112458"/>
            <a:ext cx="315464" cy="786938"/>
            <a:chOff x="0" y="-38100"/>
            <a:chExt cx="82500" cy="205800"/>
          </a:xfrm>
        </p:grpSpPr>
        <p:sp>
          <p:nvSpPr>
            <p:cNvPr id="503" name="Google Shape;503;g3b0f04611e5_0_6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4" name="Google Shape;504;g3b0f04611e5_0_653"/>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5" name="Google Shape;505;g3b0f04611e5_0_653"/>
          <p:cNvGrpSpPr/>
          <p:nvPr/>
        </p:nvGrpSpPr>
        <p:grpSpPr>
          <a:xfrm>
            <a:off x="0" y="1116904"/>
            <a:ext cx="503881" cy="1931918"/>
            <a:chOff x="0" y="-38100"/>
            <a:chExt cx="131775" cy="505235"/>
          </a:xfrm>
        </p:grpSpPr>
        <p:sp>
          <p:nvSpPr>
            <p:cNvPr id="506" name="Google Shape;506;g3b0f04611e5_0_6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7" name="Google Shape;507;g3b0f04611e5_0_653"/>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08" name="Google Shape;508;g3b0f04611e5_0_653"/>
          <p:cNvSpPr/>
          <p:nvPr/>
        </p:nvSpPr>
        <p:spPr>
          <a:xfrm>
            <a:off x="1252745" y="8967401"/>
            <a:ext cx="9403500" cy="584700"/>
          </a:xfrm>
          <a:prstGeom prst="rect">
            <a:avLst/>
          </a:prstGeom>
          <a:noFill/>
          <a:ln>
            <a:noFill/>
          </a:ln>
        </p:spPr>
        <p:txBody>
          <a:bodyPr anchorCtr="0" anchor="t" bIns="45700" lIns="91425" spcFirstLastPara="1" rIns="91425" wrap="square" tIns="45700">
            <a:noAutofit/>
          </a:bodyPr>
          <a:lstStyle/>
          <a:p>
            <a:pPr indent="0" lvl="0" marL="457200" rtl="0" algn="l">
              <a:spcBef>
                <a:spcPts val="0"/>
              </a:spcBef>
              <a:spcAft>
                <a:spcPts val="0"/>
              </a:spcAft>
              <a:buClr>
                <a:schemeClr val="dk1"/>
              </a:buClr>
              <a:buSzPts val="1100"/>
              <a:buFont typeface="Arial"/>
              <a:buNone/>
            </a:pPr>
            <a:r>
              <a:t/>
            </a:r>
            <a:endParaRPr sz="3200">
              <a:latin typeface="Calibri"/>
              <a:ea typeface="Calibri"/>
              <a:cs typeface="Calibri"/>
              <a:sym typeface="Calibri"/>
            </a:endParaRPr>
          </a:p>
          <a:p>
            <a:pPr indent="0" lvl="0" marL="457200" rtl="0" algn="l">
              <a:spcBef>
                <a:spcPts val="0"/>
              </a:spcBef>
              <a:spcAft>
                <a:spcPts val="0"/>
              </a:spcAft>
              <a:buClr>
                <a:schemeClr val="dk1"/>
              </a:buClr>
              <a:buSzPts val="1100"/>
              <a:buFont typeface="Arial"/>
              <a:buNone/>
            </a:pPr>
            <a:r>
              <a:t/>
            </a:r>
            <a:endParaRPr sz="3200">
              <a:latin typeface="Calibri"/>
              <a:ea typeface="Calibri"/>
              <a:cs typeface="Calibri"/>
              <a:sym typeface="Calibri"/>
            </a:endParaRPr>
          </a:p>
          <a:p>
            <a:pPr indent="0" lvl="0" marL="457200" rtl="0" algn="l">
              <a:spcBef>
                <a:spcPts val="0"/>
              </a:spcBef>
              <a:spcAft>
                <a:spcPts val="0"/>
              </a:spcAft>
              <a:buClr>
                <a:schemeClr val="dk1"/>
              </a:buClr>
              <a:buSzPts val="1100"/>
              <a:buFont typeface="Arial"/>
              <a:buNone/>
            </a:pPr>
            <a:r>
              <a:rPr lang="en-US" sz="3200">
                <a:latin typeface="Calibri"/>
                <a:ea typeface="Calibri"/>
                <a:cs typeface="Calibri"/>
                <a:sym typeface="Calibri"/>
              </a:rPr>
              <a:t>Rövid videós áttekintés a CRAAP keretrendszerről.</a:t>
            </a:r>
            <a:endParaRPr sz="3200">
              <a:latin typeface="Calibri"/>
              <a:ea typeface="Calibri"/>
              <a:cs typeface="Calibri"/>
              <a:sym typeface="Calibri"/>
            </a:endParaRPr>
          </a:p>
          <a:p>
            <a:pPr indent="0" lvl="1" marL="457200" marR="0" rtl="0" algn="l">
              <a:lnSpc>
                <a:spcPct val="100000"/>
              </a:lnSpc>
              <a:spcBef>
                <a:spcPts val="0"/>
              </a:spcBef>
              <a:spcAft>
                <a:spcPts val="0"/>
              </a:spcAft>
              <a:buNone/>
            </a:pPr>
            <a:r>
              <a:t/>
            </a:r>
            <a:endParaRPr sz="3200">
              <a:latin typeface="Calibri"/>
              <a:ea typeface="Calibri"/>
              <a:cs typeface="Calibri"/>
              <a:sym typeface="Calibri"/>
            </a:endParaRPr>
          </a:p>
        </p:txBody>
      </p:sp>
      <p:pic>
        <p:nvPicPr>
          <p:cNvPr id="509" name="Google Shape;509;g3b0f04611e5_0_653"/>
          <p:cNvPicPr preferRelativeResize="0"/>
          <p:nvPr/>
        </p:nvPicPr>
        <p:blipFill rotWithShape="1">
          <a:blip r:embed="rId4">
            <a:alphaModFix/>
          </a:blip>
          <a:srcRect b="0" l="0" r="0" t="0"/>
          <a:stretch/>
        </p:blipFill>
        <p:spPr>
          <a:xfrm>
            <a:off x="3652071" y="2052206"/>
            <a:ext cx="10983858" cy="618258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g3b0f04611e5_0_764"/>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800"/>
              <a:buNone/>
            </a:pPr>
            <a:r>
              <a:rPr lang="en-US">
                <a:latin typeface="Bricolage Grotesque"/>
                <a:ea typeface="Bricolage Grotesque"/>
                <a:cs typeface="Bricolage Grotesque"/>
                <a:sym typeface="Bricolage Grotesque"/>
              </a:rPr>
              <a:t>Referenciaanyag</a:t>
            </a:r>
            <a:endParaRPr/>
          </a:p>
        </p:txBody>
      </p:sp>
      <p:sp>
        <p:nvSpPr>
          <p:cNvPr id="515" name="Google Shape;515;g3b0f04611e5_0_764"/>
          <p:cNvSpPr txBox="1"/>
          <p:nvPr>
            <p:ph idx="1" type="subTitle"/>
          </p:nvPr>
        </p:nvSpPr>
        <p:spPr>
          <a:xfrm>
            <a:off x="1013346" y="2589663"/>
            <a:ext cx="11358900" cy="7059300"/>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Itt egy letölthető kézikönyv a „CRAAP teszt: Szisztematikus értékelési keretrendszer” című témában.</a:t>
            </a:r>
            <a:endParaRPr sz="3800">
              <a:solidFill>
                <a:schemeClr val="dk1"/>
              </a:solidFill>
              <a:latin typeface="Calibri"/>
              <a:ea typeface="Calibri"/>
              <a:cs typeface="Calibri"/>
              <a:sym typeface="Calibri"/>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latin typeface="Calibri"/>
              <a:ea typeface="Calibri"/>
              <a:cs typeface="Calibri"/>
              <a:sym typeface="Calibri"/>
            </a:endParaRPr>
          </a:p>
        </p:txBody>
      </p:sp>
      <p:sp>
        <p:nvSpPr>
          <p:cNvPr id="516" name="Google Shape;516;g3b0f04611e5_0_76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7" name="Google Shape;517;g3b0f04611e5_0_764"/>
          <p:cNvGrpSpPr/>
          <p:nvPr/>
        </p:nvGrpSpPr>
        <p:grpSpPr>
          <a:xfrm>
            <a:off x="790770" y="-112458"/>
            <a:ext cx="1427172" cy="786938"/>
            <a:chOff x="0" y="-38100"/>
            <a:chExt cx="373234" cy="205800"/>
          </a:xfrm>
        </p:grpSpPr>
        <p:sp>
          <p:nvSpPr>
            <p:cNvPr id="518" name="Google Shape;518;g3b0f04611e5_0_76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9" name="Google Shape;519;g3b0f04611e5_0_764"/>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0" name="Google Shape;520;g3b0f04611e5_0_764"/>
          <p:cNvGrpSpPr/>
          <p:nvPr/>
        </p:nvGrpSpPr>
        <p:grpSpPr>
          <a:xfrm>
            <a:off x="0" y="-112458"/>
            <a:ext cx="315464" cy="786938"/>
            <a:chOff x="0" y="-38100"/>
            <a:chExt cx="82500" cy="205800"/>
          </a:xfrm>
        </p:grpSpPr>
        <p:sp>
          <p:nvSpPr>
            <p:cNvPr id="521" name="Google Shape;521;g3b0f04611e5_0_76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2" name="Google Shape;522;g3b0f04611e5_0_764"/>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3" name="Google Shape;523;g3b0f04611e5_0_764"/>
          <p:cNvGrpSpPr/>
          <p:nvPr/>
        </p:nvGrpSpPr>
        <p:grpSpPr>
          <a:xfrm>
            <a:off x="0" y="1116904"/>
            <a:ext cx="503881" cy="1931918"/>
            <a:chOff x="0" y="-38100"/>
            <a:chExt cx="131775" cy="505235"/>
          </a:xfrm>
        </p:grpSpPr>
        <p:sp>
          <p:nvSpPr>
            <p:cNvPr id="524" name="Google Shape;524;g3b0f04611e5_0_76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5" name="Google Shape;525;g3b0f04611e5_0_764"/>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26" name="Google Shape;526;g3b0f04611e5_0_764"/>
          <p:cNvPicPr preferRelativeResize="0"/>
          <p:nvPr/>
        </p:nvPicPr>
        <p:blipFill rotWithShape="1">
          <a:blip r:embed="rId4">
            <a:alphaModFix/>
          </a:blip>
          <a:srcRect b="0" l="0" r="0" t="0"/>
          <a:stretch/>
        </p:blipFill>
        <p:spPr>
          <a:xfrm>
            <a:off x="12519552" y="1826241"/>
            <a:ext cx="5397781" cy="7638542"/>
          </a:xfrm>
          <a:prstGeom prst="rect">
            <a:avLst/>
          </a:prstGeom>
          <a:noFill/>
          <a:ln>
            <a:noFill/>
          </a:ln>
        </p:spPr>
      </p:pic>
      <p:pic>
        <p:nvPicPr>
          <p:cNvPr descr="Download PDF icon SVG Vector &amp; PNG Free Download | UXWing" id="527" name="Google Shape;527;g3b0f04611e5_0_764"/>
          <p:cNvPicPr preferRelativeResize="0"/>
          <p:nvPr/>
        </p:nvPicPr>
        <p:blipFill rotWithShape="1">
          <a:blip r:embed="rId5">
            <a:alphaModFix/>
          </a:blip>
          <a:srcRect b="0" l="0" r="0" t="0"/>
          <a:stretch/>
        </p:blipFill>
        <p:spPr>
          <a:xfrm>
            <a:off x="10486159" y="7067244"/>
            <a:ext cx="1317914" cy="158924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g3b0f04611e5_0_872"/>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1: CRAAP keretrendszer a gyakorlatban</a:t>
            </a:r>
            <a:endParaRPr/>
          </a:p>
        </p:txBody>
      </p:sp>
      <p:sp>
        <p:nvSpPr>
          <p:cNvPr id="533" name="Google Shape;533;g3b0f04611e5_0_872"/>
          <p:cNvSpPr txBox="1"/>
          <p:nvPr>
            <p:ph idx="1" type="subTitle"/>
          </p:nvPr>
        </p:nvSpPr>
        <p:spPr>
          <a:xfrm>
            <a:off x="1013346" y="2589663"/>
            <a:ext cx="9045000" cy="7059300"/>
          </a:xfrm>
          <a:prstGeom prst="rect">
            <a:avLst/>
          </a:prstGeom>
          <a:noFill/>
          <a:ln>
            <a:noFill/>
          </a:ln>
        </p:spPr>
        <p:txBody>
          <a:bodyPr anchorCtr="0" anchor="t" bIns="45700" lIns="91425" spcFirstLastPara="1" rIns="91425" wrap="square" tIns="45700">
            <a:normAutofit/>
          </a:bodyPr>
          <a:lstStyle/>
          <a:p>
            <a:pPr indent="-431800" lvl="0" marL="457200" rtl="0" algn="ctr">
              <a:spcBef>
                <a:spcPts val="640"/>
              </a:spcBef>
              <a:spcAft>
                <a:spcPts val="0"/>
              </a:spcAft>
              <a:buClr>
                <a:schemeClr val="dk1"/>
              </a:buClr>
              <a:buSzPts val="1100"/>
              <a:buFont typeface="Arial"/>
              <a:buNone/>
            </a:pPr>
            <a:r>
              <a:rPr lang="en-US" sz="3800">
                <a:solidFill>
                  <a:schemeClr val="dk1"/>
                </a:solidFill>
              </a:rPr>
              <a:t>Digitális ellenőrzőlista: A résztvevők szerkeszthető munkalapot vagy digitális ellenőrzőlistát használnak (pl. Google Dokumentumok, kitölthető PDF).</a:t>
            </a:r>
            <a:endParaRPr sz="3800">
              <a:solidFill>
                <a:schemeClr val="dk1"/>
              </a:solidFill>
            </a:endParaRPr>
          </a:p>
          <a:p>
            <a:pPr indent="-431800" lvl="0" marL="457200" rtl="0" algn="ctr">
              <a:spcBef>
                <a:spcPts val="640"/>
              </a:spcBef>
              <a:spcAft>
                <a:spcPts val="0"/>
              </a:spcAft>
              <a:buClr>
                <a:schemeClr val="dk1"/>
              </a:buClr>
              <a:buSzPts val="1100"/>
              <a:buFont typeface="Arial"/>
              <a:buNone/>
            </a:pPr>
            <a:r>
              <a:t/>
            </a:r>
            <a:endParaRPr sz="3800">
              <a:solidFill>
                <a:schemeClr val="dk1"/>
              </a:solidFill>
            </a:endParaRPr>
          </a:p>
          <a:p>
            <a:pPr indent="-431800" lvl="0" marL="457200" rtl="0" algn="ctr">
              <a:spcBef>
                <a:spcPts val="640"/>
              </a:spcBef>
              <a:spcAft>
                <a:spcPts val="0"/>
              </a:spcAft>
              <a:buClr>
                <a:schemeClr val="dk1"/>
              </a:buClr>
              <a:buSzPts val="1100"/>
              <a:buFont typeface="Arial"/>
              <a:buNone/>
            </a:pPr>
            <a:r>
              <a:rPr lang="en-US" sz="3800">
                <a:solidFill>
                  <a:schemeClr val="dk1"/>
                </a:solidFill>
              </a:rPr>
              <a:t>A résztvevők a CRAAP kritériumait alkalmazzák az online cikkek értékelésére egy megadott listából.</a:t>
            </a:r>
            <a:endParaRPr sz="3800">
              <a:solidFill>
                <a:schemeClr val="dk1"/>
              </a:solidFill>
            </a:endParaRPr>
          </a:p>
          <a:p>
            <a:pPr indent="-431800" lvl="0" marL="457200" rtl="0" algn="l">
              <a:lnSpc>
                <a:spcPct val="100000"/>
              </a:lnSpc>
              <a:spcBef>
                <a:spcPts val="640"/>
              </a:spcBef>
              <a:spcAft>
                <a:spcPts val="0"/>
              </a:spcAft>
              <a:buClr>
                <a:srgbClr val="888888"/>
              </a:buClr>
              <a:buSzPts val="3200"/>
              <a:buNone/>
            </a:pPr>
            <a:r>
              <a:t/>
            </a:r>
            <a:endParaRPr sz="3800">
              <a:solidFill>
                <a:schemeClr val="dk1"/>
              </a:solidFill>
            </a:endParaRPr>
          </a:p>
        </p:txBody>
      </p:sp>
      <p:sp>
        <p:nvSpPr>
          <p:cNvPr id="534" name="Google Shape;534;g3b0f04611e5_0_87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35" name="Google Shape;535;g3b0f04611e5_0_872"/>
          <p:cNvGrpSpPr/>
          <p:nvPr/>
        </p:nvGrpSpPr>
        <p:grpSpPr>
          <a:xfrm>
            <a:off x="790770" y="-112458"/>
            <a:ext cx="1427172" cy="786938"/>
            <a:chOff x="0" y="-38100"/>
            <a:chExt cx="373234" cy="205800"/>
          </a:xfrm>
        </p:grpSpPr>
        <p:sp>
          <p:nvSpPr>
            <p:cNvPr id="536" name="Google Shape;536;g3b0f04611e5_0_87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7" name="Google Shape;537;g3b0f04611e5_0_872"/>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8" name="Google Shape;538;g3b0f04611e5_0_872"/>
          <p:cNvGrpSpPr/>
          <p:nvPr/>
        </p:nvGrpSpPr>
        <p:grpSpPr>
          <a:xfrm>
            <a:off x="0" y="-112458"/>
            <a:ext cx="315464" cy="786938"/>
            <a:chOff x="0" y="-38100"/>
            <a:chExt cx="82500" cy="205800"/>
          </a:xfrm>
        </p:grpSpPr>
        <p:sp>
          <p:nvSpPr>
            <p:cNvPr id="539" name="Google Shape;539;g3b0f04611e5_0_87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0" name="Google Shape;540;g3b0f04611e5_0_872"/>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1" name="Google Shape;541;g3b0f04611e5_0_872"/>
          <p:cNvGrpSpPr/>
          <p:nvPr/>
        </p:nvGrpSpPr>
        <p:grpSpPr>
          <a:xfrm>
            <a:off x="0" y="1116904"/>
            <a:ext cx="503881" cy="1931918"/>
            <a:chOff x="0" y="-38100"/>
            <a:chExt cx="131775" cy="505235"/>
          </a:xfrm>
        </p:grpSpPr>
        <p:sp>
          <p:nvSpPr>
            <p:cNvPr id="542" name="Google Shape;542;g3b0f04611e5_0_87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3" name="Google Shape;543;g3b0f04611e5_0_872"/>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44" name="Google Shape;544;g3b0f04611e5_0_872"/>
          <p:cNvPicPr preferRelativeResize="0"/>
          <p:nvPr/>
        </p:nvPicPr>
        <p:blipFill rotWithShape="1">
          <a:blip r:embed="rId4">
            <a:alphaModFix/>
          </a:blip>
          <a:srcRect b="0" l="0" r="0" t="0"/>
          <a:stretch/>
        </p:blipFill>
        <p:spPr>
          <a:xfrm>
            <a:off x="12372110" y="2589661"/>
            <a:ext cx="4677428" cy="482984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8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909"/>
              <a:buNone/>
            </a:pPr>
            <a:r>
              <a:rPr lang="en-US">
                <a:latin typeface="Bricolage Grotesque"/>
                <a:ea typeface="Bricolage Grotesque"/>
                <a:cs typeface="Bricolage Grotesque"/>
                <a:sym typeface="Bricolage Grotesque"/>
              </a:rPr>
              <a:t>Activity 1: CRAAP keretrendszer a gyakorlatban</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ts val="990"/>
              <a:buNone/>
            </a:pPr>
            <a:r>
              <a:rPr lang="en-US">
                <a:latin typeface="Bricolage Grotesque"/>
                <a:ea typeface="Bricolage Grotesque"/>
                <a:cs typeface="Bricolage Grotesque"/>
                <a:sym typeface="Bricolage Grotesque"/>
              </a:rPr>
              <a:t>Reflexió</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ct val="40909"/>
              <a:buNone/>
            </a:pPr>
            <a:r>
              <a:t/>
            </a:r>
            <a:endParaRPr>
              <a:latin typeface="Bricolage Grotesque"/>
              <a:ea typeface="Bricolage Grotesque"/>
              <a:cs typeface="Bricolage Grotesque"/>
              <a:sym typeface="Bricolage Grotesque"/>
            </a:endParaRPr>
          </a:p>
        </p:txBody>
      </p:sp>
      <p:sp>
        <p:nvSpPr>
          <p:cNvPr id="550" name="Google Shape;550;p83"/>
          <p:cNvSpPr txBox="1"/>
          <p:nvPr>
            <p:ph idx="1" type="subTitle"/>
          </p:nvPr>
        </p:nvSpPr>
        <p:spPr>
          <a:xfrm>
            <a:off x="1013346" y="2589663"/>
            <a:ext cx="8955408" cy="7059304"/>
          </a:xfrm>
          <a:prstGeom prst="rect">
            <a:avLst/>
          </a:prstGeom>
          <a:noFill/>
          <a:ln>
            <a:noFill/>
          </a:ln>
        </p:spPr>
        <p:txBody>
          <a:bodyPr anchorCtr="0" anchor="t" bIns="45700" lIns="91425" spcFirstLastPara="1" rIns="91425" wrap="square" tIns="45700">
            <a:normAutofit lnSpcReduction="20000"/>
          </a:bodyPr>
          <a:lstStyle/>
          <a:p>
            <a:pPr indent="0" lvl="2" marL="0" rtl="0" algn="l">
              <a:lnSpc>
                <a:spcPct val="100000"/>
              </a:lnSpc>
              <a:spcBef>
                <a:spcPts val="480"/>
              </a:spcBef>
              <a:spcAft>
                <a:spcPts val="0"/>
              </a:spcAft>
              <a:buSzPts val="2400"/>
              <a:buNone/>
            </a:pPr>
            <a:r>
              <a:rPr b="1" lang="en-US" sz="3200">
                <a:solidFill>
                  <a:schemeClr val="dk1"/>
                </a:solidFill>
              </a:rPr>
              <a:t>A résztvevők röviden beszámolnak a vitafórumon.</a:t>
            </a:r>
            <a:endParaRPr b="1" sz="3200">
              <a:solidFill>
                <a:schemeClr val="dk1"/>
              </a:solidFill>
            </a:endParaRPr>
          </a:p>
          <a:p>
            <a:pPr indent="0" lvl="2" marL="990600" rtl="0" algn="l">
              <a:lnSpc>
                <a:spcPct val="100000"/>
              </a:lnSpc>
              <a:spcBef>
                <a:spcPts val="480"/>
              </a:spcBef>
              <a:spcAft>
                <a:spcPts val="0"/>
              </a:spcAft>
              <a:buSzPts val="2400"/>
              <a:buNone/>
            </a:pPr>
            <a:r>
              <a:rPr b="1" lang="en-US" sz="3200">
                <a:solidFill>
                  <a:schemeClr val="dk1"/>
                </a:solidFill>
              </a:rPr>
              <a:t>Kérdések:</a:t>
            </a:r>
            <a:endParaRPr/>
          </a:p>
          <a:p>
            <a:pPr indent="-533398" lvl="2" marL="1371600" rtl="0" algn="l">
              <a:lnSpc>
                <a:spcPct val="100000"/>
              </a:lnSpc>
              <a:spcBef>
                <a:spcPts val="1680"/>
              </a:spcBef>
              <a:spcAft>
                <a:spcPts val="0"/>
              </a:spcAft>
              <a:buSzPts val="2400"/>
              <a:buChar char="•"/>
            </a:pPr>
            <a:r>
              <a:rPr lang="en-US" sz="3200">
                <a:solidFill>
                  <a:schemeClr val="dk1"/>
                </a:solidFill>
              </a:rPr>
              <a:t>Melyik forrást találta a csoportod a legmegbízhatóbbnak, és miért, a CRAAP alapján?</a:t>
            </a:r>
            <a:endParaRPr sz="3200">
              <a:solidFill>
                <a:schemeClr val="dk1"/>
              </a:solidFill>
            </a:endParaRPr>
          </a:p>
          <a:p>
            <a:pPr indent="-533398" lvl="2" marL="1371600" rtl="0" algn="l">
              <a:lnSpc>
                <a:spcPct val="100000"/>
              </a:lnSpc>
              <a:spcBef>
                <a:spcPts val="1680"/>
              </a:spcBef>
              <a:spcAft>
                <a:spcPts val="0"/>
              </a:spcAft>
              <a:buSzPts val="2400"/>
              <a:buChar char="•"/>
            </a:pPr>
            <a:r>
              <a:rPr lang="en-US" sz="3200">
                <a:solidFill>
                  <a:schemeClr val="dk1"/>
                </a:solidFill>
              </a:rPr>
              <a:t>Voltak olyan források, amelyek kezdetben hitelesnek tűntek, de közelebbről megvizsgálva nem feleltek meg a CRAAP kritériumainak?</a:t>
            </a:r>
            <a:endParaRPr sz="3200">
              <a:solidFill>
                <a:schemeClr val="dk1"/>
              </a:solidFill>
            </a:endParaRPr>
          </a:p>
          <a:p>
            <a:pPr indent="-533399" lvl="2" marL="1371600" rtl="0" algn="l">
              <a:lnSpc>
                <a:spcPct val="100000"/>
              </a:lnSpc>
              <a:spcBef>
                <a:spcPts val="1680"/>
              </a:spcBef>
              <a:spcAft>
                <a:spcPts val="0"/>
              </a:spcAft>
              <a:buSzPts val="2400"/>
              <a:buChar char="•"/>
            </a:pPr>
            <a:r>
              <a:rPr lang="en-US" sz="3200">
                <a:solidFill>
                  <a:schemeClr val="dk1"/>
                </a:solidFill>
              </a:rPr>
              <a:t>Mi volt a CRAAP teszt alkalmazásának legnagyobb kihívása?</a:t>
            </a:r>
            <a:endParaRPr sz="3200">
              <a:solidFill>
                <a:schemeClr val="dk1"/>
              </a:solidFill>
            </a:endParaRPr>
          </a:p>
          <a:p>
            <a:pPr indent="-533398" lvl="2" marL="1371600" rtl="0" algn="l">
              <a:lnSpc>
                <a:spcPct val="100000"/>
              </a:lnSpc>
              <a:spcBef>
                <a:spcPts val="1680"/>
              </a:spcBef>
              <a:spcAft>
                <a:spcPts val="0"/>
              </a:spcAft>
              <a:buSzPts val="2400"/>
              <a:buChar char="•"/>
            </a:pPr>
            <a:r>
              <a:rPr lang="en-US" sz="3200">
                <a:solidFill>
                  <a:schemeClr val="dk1"/>
                </a:solidFill>
              </a:rPr>
              <a:t>Volt-e a csoportodban valaki, aki szignifikánsan eltérő értékelést adott ugyanarra a forrásra? Ha igen, mi vezetett ehhez az eltéréshez?</a:t>
            </a:r>
            <a:endParaRPr sz="3200">
              <a:solidFill>
                <a:schemeClr val="dk1"/>
              </a:solidFill>
            </a:endParaRPr>
          </a:p>
        </p:txBody>
      </p:sp>
      <p:sp>
        <p:nvSpPr>
          <p:cNvPr id="551" name="Google Shape;551;p8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2" name="Google Shape;552;p83"/>
          <p:cNvGrpSpPr/>
          <p:nvPr/>
        </p:nvGrpSpPr>
        <p:grpSpPr>
          <a:xfrm>
            <a:off x="790770" y="-112458"/>
            <a:ext cx="1427175" cy="786776"/>
            <a:chOff x="0" y="-38100"/>
            <a:chExt cx="373234" cy="205757"/>
          </a:xfrm>
        </p:grpSpPr>
        <p:sp>
          <p:nvSpPr>
            <p:cNvPr id="553" name="Google Shape;553;p8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4" name="Google Shape;554;p8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5" name="Google Shape;555;p83"/>
          <p:cNvGrpSpPr/>
          <p:nvPr/>
        </p:nvGrpSpPr>
        <p:grpSpPr>
          <a:xfrm>
            <a:off x="0" y="-112458"/>
            <a:ext cx="315272" cy="786776"/>
            <a:chOff x="0" y="-38100"/>
            <a:chExt cx="82450" cy="205757"/>
          </a:xfrm>
        </p:grpSpPr>
        <p:sp>
          <p:nvSpPr>
            <p:cNvPr id="556" name="Google Shape;556;p8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7" name="Google Shape;557;p8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8" name="Google Shape;558;p83"/>
          <p:cNvGrpSpPr/>
          <p:nvPr/>
        </p:nvGrpSpPr>
        <p:grpSpPr>
          <a:xfrm>
            <a:off x="0" y="1116904"/>
            <a:ext cx="503883" cy="1931922"/>
            <a:chOff x="0" y="-38100"/>
            <a:chExt cx="131775" cy="505235"/>
          </a:xfrm>
        </p:grpSpPr>
        <p:sp>
          <p:nvSpPr>
            <p:cNvPr id="559" name="Google Shape;559;p8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0" name="Google Shape;560;p8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61" name="Google Shape;561;p83"/>
          <p:cNvPicPr preferRelativeResize="0"/>
          <p:nvPr/>
        </p:nvPicPr>
        <p:blipFill rotWithShape="1">
          <a:blip r:embed="rId4">
            <a:alphaModFix/>
          </a:blip>
          <a:srcRect b="0" l="0" r="0" t="0"/>
          <a:stretch/>
        </p:blipFill>
        <p:spPr>
          <a:xfrm>
            <a:off x="11673284" y="2082863"/>
            <a:ext cx="5104677" cy="751242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8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909"/>
              <a:buNone/>
            </a:pPr>
            <a:r>
              <a:rPr lang="en-US">
                <a:latin typeface="Bricolage Grotesque"/>
                <a:ea typeface="Bricolage Grotesque"/>
                <a:cs typeface="Bricolage Grotesque"/>
                <a:sym typeface="Bricolage Grotesque"/>
              </a:rPr>
              <a:t>Activity 2: SIFT módszer a gyakorlatban</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ts val="990"/>
              <a:buFont typeface="Arial"/>
              <a:buNone/>
            </a:pPr>
            <a:r>
              <a:rPr lang="en-US">
                <a:latin typeface="Bricolage Grotesque"/>
                <a:ea typeface="Bricolage Grotesque"/>
                <a:cs typeface="Bricolage Grotesque"/>
                <a:sym typeface="Bricolage Grotesque"/>
              </a:rPr>
              <a:t>Online félretájékoztatás értékelése</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ct val="40909"/>
              <a:buNone/>
            </a:pPr>
            <a:r>
              <a:t/>
            </a:r>
            <a:endParaRPr>
              <a:latin typeface="Bricolage Grotesque"/>
              <a:ea typeface="Bricolage Grotesque"/>
              <a:cs typeface="Bricolage Grotesque"/>
              <a:sym typeface="Bricolage Grotesque"/>
            </a:endParaRPr>
          </a:p>
        </p:txBody>
      </p:sp>
      <p:sp>
        <p:nvSpPr>
          <p:cNvPr id="567" name="Google Shape;567;p8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640"/>
              </a:spcBef>
              <a:spcAft>
                <a:spcPts val="0"/>
              </a:spcAft>
              <a:buNone/>
            </a:pPr>
            <a:r>
              <a:rPr lang="en-US">
                <a:solidFill>
                  <a:schemeClr val="dk1"/>
                </a:solidFill>
                <a:latin typeface="Bricolage Grotesque"/>
                <a:ea typeface="Bricolage Grotesque"/>
                <a:cs typeface="Bricolage Grotesque"/>
                <a:sym typeface="Bricolage Grotesque"/>
              </a:rPr>
              <a:t>Amit tanulni fogsz</a:t>
            </a:r>
            <a:endParaRPr>
              <a:solidFill>
                <a:schemeClr val="dk1"/>
              </a:solidFill>
              <a:latin typeface="Bricolage Grotesque"/>
              <a:ea typeface="Bricolage Grotesque"/>
              <a:cs typeface="Bricolage Grotesque"/>
              <a:sym typeface="Bricolage Grotesque"/>
            </a:endParaRPr>
          </a:p>
          <a:p>
            <a:pPr indent="-457200" lvl="0" marL="457200" rtl="0" algn="l">
              <a:lnSpc>
                <a:spcPct val="150000"/>
              </a:lnSpc>
              <a:spcBef>
                <a:spcPts val="640"/>
              </a:spcBef>
              <a:spcAft>
                <a:spcPts val="0"/>
              </a:spcAft>
              <a:buSzPts val="3200"/>
              <a:buChar char="•"/>
            </a:pPr>
            <a:r>
              <a:rPr lang="en-US">
                <a:solidFill>
                  <a:schemeClr val="dk1"/>
                </a:solidFill>
                <a:latin typeface="Bricolage Grotesque"/>
                <a:ea typeface="Bricolage Grotesque"/>
                <a:cs typeface="Bricolage Grotesque"/>
                <a:sym typeface="Bricolage Grotesque"/>
              </a:rPr>
              <a:t>Értsd meg a SIFT módszert, mint az online információk értékelésének eszközét.</a:t>
            </a:r>
            <a:endParaRPr>
              <a:solidFill>
                <a:schemeClr val="dk1"/>
              </a:solidFill>
              <a:latin typeface="Bricolage Grotesque"/>
              <a:ea typeface="Bricolage Grotesque"/>
              <a:cs typeface="Bricolage Grotesque"/>
              <a:sym typeface="Bricolage Grotesque"/>
            </a:endParaRPr>
          </a:p>
          <a:p>
            <a:pPr indent="-457200" lvl="0" marL="457200" rtl="0" algn="l">
              <a:lnSpc>
                <a:spcPct val="150000"/>
              </a:lnSpc>
              <a:spcBef>
                <a:spcPts val="640"/>
              </a:spcBef>
              <a:spcAft>
                <a:spcPts val="0"/>
              </a:spcAft>
              <a:buSzPts val="3200"/>
              <a:buChar char="•"/>
            </a:pPr>
            <a:r>
              <a:rPr lang="en-US">
                <a:solidFill>
                  <a:schemeClr val="dk1"/>
                </a:solidFill>
                <a:latin typeface="Bricolage Grotesque"/>
                <a:ea typeface="Bricolage Grotesque"/>
                <a:cs typeface="Bricolage Grotesque"/>
                <a:sym typeface="Bricolage Grotesque"/>
              </a:rPr>
              <a:t>Alkalmazd a SIFT lépéseket egy valós félretájékoztatási példára.</a:t>
            </a:r>
            <a:endParaRPr>
              <a:solidFill>
                <a:schemeClr val="dk1"/>
              </a:solidFill>
              <a:latin typeface="Bricolage Grotesque"/>
              <a:ea typeface="Bricolage Grotesque"/>
              <a:cs typeface="Bricolage Grotesque"/>
              <a:sym typeface="Bricolage Grotesque"/>
            </a:endParaRPr>
          </a:p>
          <a:p>
            <a:pPr indent="-457200" lvl="0" marL="457200" rtl="0" algn="l">
              <a:lnSpc>
                <a:spcPct val="150000"/>
              </a:lnSpc>
              <a:spcBef>
                <a:spcPts val="640"/>
              </a:spcBef>
              <a:spcAft>
                <a:spcPts val="0"/>
              </a:spcAft>
              <a:buSzPts val="3200"/>
              <a:buChar char="•"/>
            </a:pPr>
            <a:r>
              <a:rPr lang="en-US">
                <a:solidFill>
                  <a:schemeClr val="dk1"/>
                </a:solidFill>
                <a:latin typeface="Bricolage Grotesque"/>
                <a:ea typeface="Bricolage Grotesque"/>
                <a:cs typeface="Bricolage Grotesque"/>
                <a:sym typeface="Bricolage Grotesque"/>
              </a:rPr>
              <a:t>Használj online eszközöket a tények ellenőrzésének és megerősítésének gyakorlására.</a:t>
            </a:r>
            <a:endParaRPr>
              <a:solidFill>
                <a:schemeClr val="dk1"/>
              </a:solidFill>
              <a:latin typeface="Bricolage Grotesque"/>
              <a:ea typeface="Bricolage Grotesque"/>
              <a:cs typeface="Bricolage Grotesque"/>
              <a:sym typeface="Bricolage Grotesque"/>
            </a:endParaRPr>
          </a:p>
          <a:p>
            <a:pPr indent="0" lvl="0" marL="0" rtl="0" algn="l">
              <a:lnSpc>
                <a:spcPct val="15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568" name="Google Shape;568;p8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69" name="Google Shape;569;p84"/>
          <p:cNvGrpSpPr/>
          <p:nvPr/>
        </p:nvGrpSpPr>
        <p:grpSpPr>
          <a:xfrm>
            <a:off x="790770" y="-112458"/>
            <a:ext cx="1427175" cy="786776"/>
            <a:chOff x="0" y="-38100"/>
            <a:chExt cx="373234" cy="205757"/>
          </a:xfrm>
        </p:grpSpPr>
        <p:sp>
          <p:nvSpPr>
            <p:cNvPr id="570" name="Google Shape;570;p8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1" name="Google Shape;571;p8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2" name="Google Shape;572;p84"/>
          <p:cNvGrpSpPr/>
          <p:nvPr/>
        </p:nvGrpSpPr>
        <p:grpSpPr>
          <a:xfrm>
            <a:off x="0" y="-112458"/>
            <a:ext cx="315272" cy="786776"/>
            <a:chOff x="0" y="-38100"/>
            <a:chExt cx="82450" cy="205757"/>
          </a:xfrm>
        </p:grpSpPr>
        <p:sp>
          <p:nvSpPr>
            <p:cNvPr id="573" name="Google Shape;573;p8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4" name="Google Shape;574;p8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5" name="Google Shape;575;p84"/>
          <p:cNvGrpSpPr/>
          <p:nvPr/>
        </p:nvGrpSpPr>
        <p:grpSpPr>
          <a:xfrm>
            <a:off x="0" y="1116904"/>
            <a:ext cx="503883" cy="1931922"/>
            <a:chOff x="0" y="-38100"/>
            <a:chExt cx="131775" cy="505235"/>
          </a:xfrm>
        </p:grpSpPr>
        <p:sp>
          <p:nvSpPr>
            <p:cNvPr id="576" name="Google Shape;576;p8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7" name="Google Shape;577;p8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p8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Mi a </a:t>
            </a:r>
            <a:r>
              <a:rPr lang="en-US">
                <a:solidFill>
                  <a:schemeClr val="dk1"/>
                </a:solidFill>
                <a:latin typeface="Bricolage Grotesque"/>
                <a:ea typeface="Bricolage Grotesque"/>
                <a:cs typeface="Bricolage Grotesque"/>
                <a:sym typeface="Bricolage Grotesque"/>
              </a:rPr>
              <a:t>SIFT?</a:t>
            </a:r>
            <a:endParaRPr/>
          </a:p>
        </p:txBody>
      </p:sp>
      <p:sp>
        <p:nvSpPr>
          <p:cNvPr id="583" name="Google Shape;583;p8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SIFT lépések</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584" name="Google Shape;584;p8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5" name="Google Shape;585;p85"/>
          <p:cNvGrpSpPr/>
          <p:nvPr/>
        </p:nvGrpSpPr>
        <p:grpSpPr>
          <a:xfrm>
            <a:off x="790770" y="-112458"/>
            <a:ext cx="1427175" cy="786776"/>
            <a:chOff x="0" y="-38100"/>
            <a:chExt cx="373234" cy="205757"/>
          </a:xfrm>
        </p:grpSpPr>
        <p:sp>
          <p:nvSpPr>
            <p:cNvPr id="586" name="Google Shape;586;p8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7" name="Google Shape;587;p8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8" name="Google Shape;588;p85"/>
          <p:cNvGrpSpPr/>
          <p:nvPr/>
        </p:nvGrpSpPr>
        <p:grpSpPr>
          <a:xfrm>
            <a:off x="0" y="-112458"/>
            <a:ext cx="315272" cy="786776"/>
            <a:chOff x="0" y="-38100"/>
            <a:chExt cx="82450" cy="205757"/>
          </a:xfrm>
        </p:grpSpPr>
        <p:sp>
          <p:nvSpPr>
            <p:cNvPr id="589" name="Google Shape;589;p8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0" name="Google Shape;590;p8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1" name="Google Shape;591;p85"/>
          <p:cNvGrpSpPr/>
          <p:nvPr/>
        </p:nvGrpSpPr>
        <p:grpSpPr>
          <a:xfrm>
            <a:off x="0" y="1116904"/>
            <a:ext cx="503883" cy="1931922"/>
            <a:chOff x="0" y="-38100"/>
            <a:chExt cx="131775" cy="505235"/>
          </a:xfrm>
        </p:grpSpPr>
        <p:sp>
          <p:nvSpPr>
            <p:cNvPr id="592" name="Google Shape;592;p8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3" name="Google Shape;593;p8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4" name="Google Shape;594;p85"/>
          <p:cNvGrpSpPr/>
          <p:nvPr/>
        </p:nvGrpSpPr>
        <p:grpSpPr>
          <a:xfrm>
            <a:off x="4295883" y="1892170"/>
            <a:ext cx="12192000" cy="7996140"/>
            <a:chOff x="0" y="65929"/>
            <a:chExt cx="12192000" cy="7996140"/>
          </a:xfrm>
        </p:grpSpPr>
        <p:sp>
          <p:nvSpPr>
            <p:cNvPr id="595" name="Google Shape;595;p85"/>
            <p:cNvSpPr/>
            <p:nvPr/>
          </p:nvSpPr>
          <p:spPr>
            <a:xfrm>
              <a:off x="0" y="523489"/>
              <a:ext cx="12192000" cy="1757700"/>
            </a:xfrm>
            <a:prstGeom prst="rect">
              <a:avLst/>
            </a:prstGeom>
            <a:solidFill>
              <a:schemeClr val="lt1">
                <a:alpha val="89019"/>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6" name="Google Shape;596;p85"/>
            <p:cNvSpPr txBox="1"/>
            <p:nvPr/>
          </p:nvSpPr>
          <p:spPr>
            <a:xfrm>
              <a:off x="0" y="523489"/>
              <a:ext cx="12192000" cy="1757700"/>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Állj meg egy pillanatra és gondolkodj el, mielőtt kapcsolatba lépsz másokkal, vagy megosztasz másokkal információkat.</a:t>
              </a:r>
              <a:endParaRPr b="0" i="0" sz="3100" u="none" cap="none" strike="noStrike">
                <a:solidFill>
                  <a:srgbClr val="000000"/>
                </a:solidFill>
                <a:latin typeface="Arial"/>
                <a:ea typeface="Arial"/>
                <a:cs typeface="Arial"/>
                <a:sym typeface="Arial"/>
              </a:endParaRPr>
            </a:p>
          </p:txBody>
        </p:sp>
        <p:sp>
          <p:nvSpPr>
            <p:cNvPr id="597" name="Google Shape;597;p85"/>
            <p:cNvSpPr/>
            <p:nvPr/>
          </p:nvSpPr>
          <p:spPr>
            <a:xfrm>
              <a:off x="609600" y="6592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8" name="Google Shape;598;p85"/>
            <p:cNvSpPr txBox="1"/>
            <p:nvPr/>
          </p:nvSpPr>
          <p:spPr>
            <a:xfrm>
              <a:off x="654272" y="11060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Stop-Állj: </a:t>
              </a:r>
              <a:endParaRPr b="0" i="0" sz="3100" u="none" cap="none" strike="noStrike">
                <a:solidFill>
                  <a:schemeClr val="lt1"/>
                </a:solidFill>
                <a:latin typeface="Arial"/>
                <a:ea typeface="Arial"/>
                <a:cs typeface="Arial"/>
                <a:sym typeface="Arial"/>
              </a:endParaRPr>
            </a:p>
          </p:txBody>
        </p:sp>
        <p:sp>
          <p:nvSpPr>
            <p:cNvPr id="599" name="Google Shape;599;p85"/>
            <p:cNvSpPr/>
            <p:nvPr/>
          </p:nvSpPr>
          <p:spPr>
            <a:xfrm>
              <a:off x="0" y="2906149"/>
              <a:ext cx="12192000" cy="1318275"/>
            </a:xfrm>
            <a:prstGeom prst="rect">
              <a:avLst/>
            </a:prstGeom>
            <a:solidFill>
              <a:schemeClr val="lt1">
                <a:alpha val="89019"/>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0" name="Google Shape;600;p85"/>
            <p:cNvSpPr txBox="1"/>
            <p:nvPr/>
          </p:nvSpPr>
          <p:spPr>
            <a:xfrm>
              <a:off x="0" y="2906149"/>
              <a:ext cx="12192000" cy="1318275"/>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Ki hozta létre az információt? Hitelesek?</a:t>
              </a:r>
              <a:endParaRPr b="0" i="0" sz="3100" u="none" cap="none" strike="noStrike">
                <a:solidFill>
                  <a:srgbClr val="000000"/>
                </a:solidFill>
                <a:latin typeface="Arial"/>
                <a:ea typeface="Arial"/>
                <a:cs typeface="Arial"/>
                <a:sym typeface="Arial"/>
              </a:endParaRPr>
            </a:p>
          </p:txBody>
        </p:sp>
        <p:sp>
          <p:nvSpPr>
            <p:cNvPr id="601" name="Google Shape;601;p85"/>
            <p:cNvSpPr/>
            <p:nvPr/>
          </p:nvSpPr>
          <p:spPr>
            <a:xfrm>
              <a:off x="609600" y="244858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2" name="Google Shape;602;p85"/>
            <p:cNvSpPr txBox="1"/>
            <p:nvPr/>
          </p:nvSpPr>
          <p:spPr>
            <a:xfrm>
              <a:off x="654272" y="249326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Investigate the Source- vizsgáld meg a forrást:</a:t>
              </a:r>
              <a:endParaRPr b="0" i="0" sz="3100" u="none" cap="none" strike="noStrike">
                <a:solidFill>
                  <a:schemeClr val="lt1"/>
                </a:solidFill>
                <a:latin typeface="Arial"/>
                <a:ea typeface="Arial"/>
                <a:cs typeface="Arial"/>
                <a:sym typeface="Arial"/>
              </a:endParaRPr>
            </a:p>
          </p:txBody>
        </p:sp>
        <p:sp>
          <p:nvSpPr>
            <p:cNvPr id="603" name="Google Shape;603;p85"/>
            <p:cNvSpPr/>
            <p:nvPr/>
          </p:nvSpPr>
          <p:spPr>
            <a:xfrm>
              <a:off x="0" y="4849385"/>
              <a:ext cx="12192000" cy="1293862"/>
            </a:xfrm>
            <a:prstGeom prst="rect">
              <a:avLst/>
            </a:prstGeom>
            <a:solidFill>
              <a:schemeClr val="lt1">
                <a:alpha val="89019"/>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4" name="Google Shape;604;p85"/>
            <p:cNvSpPr txBox="1"/>
            <p:nvPr/>
          </p:nvSpPr>
          <p:spPr>
            <a:xfrm>
              <a:off x="0" y="4849385"/>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Keress megbízhatóbb forrásokat vagy nézőpontokat.</a:t>
              </a:r>
              <a:endParaRPr b="0" i="0" sz="1400" u="none" cap="none" strike="noStrike">
                <a:solidFill>
                  <a:srgbClr val="000000"/>
                </a:solidFill>
                <a:latin typeface="Arial"/>
                <a:ea typeface="Arial"/>
                <a:cs typeface="Arial"/>
                <a:sym typeface="Arial"/>
              </a:endParaRPr>
            </a:p>
          </p:txBody>
        </p:sp>
        <p:sp>
          <p:nvSpPr>
            <p:cNvPr id="605" name="Google Shape;605;p85"/>
            <p:cNvSpPr/>
            <p:nvPr/>
          </p:nvSpPr>
          <p:spPr>
            <a:xfrm>
              <a:off x="609600" y="4391825"/>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6" name="Google Shape;606;p85"/>
            <p:cNvSpPr txBox="1"/>
            <p:nvPr/>
          </p:nvSpPr>
          <p:spPr>
            <a:xfrm>
              <a:off x="654272" y="4436497"/>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Find Better Coverage keress megbízhatóbbat:</a:t>
              </a:r>
              <a:endParaRPr b="0" i="0" sz="1400" u="none" cap="none" strike="noStrike">
                <a:solidFill>
                  <a:srgbClr val="000000"/>
                </a:solidFill>
                <a:latin typeface="Arial"/>
                <a:ea typeface="Arial"/>
                <a:cs typeface="Arial"/>
                <a:sym typeface="Arial"/>
              </a:endParaRPr>
            </a:p>
          </p:txBody>
        </p:sp>
        <p:sp>
          <p:nvSpPr>
            <p:cNvPr id="607" name="Google Shape;607;p85"/>
            <p:cNvSpPr/>
            <p:nvPr/>
          </p:nvSpPr>
          <p:spPr>
            <a:xfrm>
              <a:off x="0" y="6768207"/>
              <a:ext cx="12192000" cy="1293862"/>
            </a:xfrm>
            <a:prstGeom prst="rect">
              <a:avLst/>
            </a:prstGeom>
            <a:solidFill>
              <a:schemeClr val="lt1">
                <a:alpha val="89019"/>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8" name="Google Shape;608;p85"/>
            <p:cNvSpPr txBox="1"/>
            <p:nvPr/>
          </p:nvSpPr>
          <p:spPr>
            <a:xfrm>
              <a:off x="0" y="6768207"/>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Ellenőrizd a bizonyítékokat és keresse meg az eredeti kontextust.</a:t>
              </a:r>
              <a:endParaRPr b="0" i="0" sz="1400" u="none" cap="none" strike="noStrike">
                <a:solidFill>
                  <a:srgbClr val="000000"/>
                </a:solidFill>
                <a:latin typeface="Arial"/>
                <a:ea typeface="Arial"/>
                <a:cs typeface="Arial"/>
                <a:sym typeface="Arial"/>
              </a:endParaRPr>
            </a:p>
          </p:txBody>
        </p:sp>
        <p:sp>
          <p:nvSpPr>
            <p:cNvPr id="609" name="Google Shape;609;p85"/>
            <p:cNvSpPr/>
            <p:nvPr/>
          </p:nvSpPr>
          <p:spPr>
            <a:xfrm>
              <a:off x="609600" y="6310647"/>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0" name="Google Shape;610;p85"/>
            <p:cNvSpPr txBox="1"/>
            <p:nvPr/>
          </p:nvSpPr>
          <p:spPr>
            <a:xfrm>
              <a:off x="654272" y="6355319"/>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Trace Claims, Quotes, and Media-Nyomkövetés, idézetek, média:</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8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Valódi példa</a:t>
            </a:r>
            <a:endParaRPr/>
          </a:p>
        </p:txBody>
      </p:sp>
      <p:sp>
        <p:nvSpPr>
          <p:cNvPr id="616" name="Google Shape;616;p86"/>
          <p:cNvSpPr txBox="1"/>
          <p:nvPr>
            <p:ph idx="1" type="subTitle"/>
          </p:nvPr>
        </p:nvSpPr>
        <p:spPr>
          <a:xfrm>
            <a:off x="1013346" y="2589663"/>
            <a:ext cx="7201968" cy="7059304"/>
          </a:xfrm>
          <a:prstGeom prst="rect">
            <a:avLst/>
          </a:prstGeom>
          <a:noFill/>
          <a:ln>
            <a:noFill/>
          </a:ln>
        </p:spPr>
        <p:txBody>
          <a:bodyPr anchorCtr="0" anchor="t" bIns="45700" lIns="91425" spcFirstLastPara="1" rIns="91425" wrap="square" tIns="45700">
            <a:normAutofit/>
          </a:bodyPr>
          <a:lstStyle/>
          <a:p>
            <a:pPr indent="0" lvl="0" marL="25400" rtl="0" algn="l">
              <a:lnSpc>
                <a:spcPct val="1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Kiszúrod a félretájékoztatást?</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Egy vírusként terjedő tweet, amely hamis egészségügyi információkat állít.</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Miért hiheti el valaki ezt első pillantásra?</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Dolgozz kis csoportokban, különtermekben, és dokumentáld az eredményeidet a Padleten.</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17" name="Google Shape;617;p8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18" name="Google Shape;618;p86"/>
          <p:cNvGrpSpPr/>
          <p:nvPr/>
        </p:nvGrpSpPr>
        <p:grpSpPr>
          <a:xfrm>
            <a:off x="790770" y="-112458"/>
            <a:ext cx="1427175" cy="786776"/>
            <a:chOff x="0" y="-38100"/>
            <a:chExt cx="373234" cy="205757"/>
          </a:xfrm>
        </p:grpSpPr>
        <p:sp>
          <p:nvSpPr>
            <p:cNvPr id="619" name="Google Shape;619;p8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0" name="Google Shape;620;p8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1" name="Google Shape;621;p86"/>
          <p:cNvGrpSpPr/>
          <p:nvPr/>
        </p:nvGrpSpPr>
        <p:grpSpPr>
          <a:xfrm>
            <a:off x="0" y="-112458"/>
            <a:ext cx="315272" cy="786776"/>
            <a:chOff x="0" y="-38100"/>
            <a:chExt cx="82450" cy="205757"/>
          </a:xfrm>
        </p:grpSpPr>
        <p:sp>
          <p:nvSpPr>
            <p:cNvPr id="622" name="Google Shape;622;p8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3" name="Google Shape;623;p8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4" name="Google Shape;624;p86"/>
          <p:cNvGrpSpPr/>
          <p:nvPr/>
        </p:nvGrpSpPr>
        <p:grpSpPr>
          <a:xfrm>
            <a:off x="0" y="1116904"/>
            <a:ext cx="503883" cy="1931922"/>
            <a:chOff x="0" y="-38100"/>
            <a:chExt cx="131775" cy="505235"/>
          </a:xfrm>
        </p:grpSpPr>
        <p:sp>
          <p:nvSpPr>
            <p:cNvPr id="625" name="Google Shape;625;p8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6" name="Google Shape;626;p8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27" name="Google Shape;627;p86"/>
          <p:cNvPicPr preferRelativeResize="0"/>
          <p:nvPr/>
        </p:nvPicPr>
        <p:blipFill rotWithShape="1">
          <a:blip r:embed="rId4">
            <a:alphaModFix/>
          </a:blip>
          <a:srcRect b="0" l="0" r="0" t="0"/>
          <a:stretch/>
        </p:blipFill>
        <p:spPr>
          <a:xfrm>
            <a:off x="10067639" y="2362426"/>
            <a:ext cx="6963747" cy="6954220"/>
          </a:xfrm>
          <a:prstGeom prst="rect">
            <a:avLst/>
          </a:prstGeom>
          <a:noFill/>
          <a:ln>
            <a:noFill/>
          </a:ln>
        </p:spPr>
      </p:pic>
      <p:sp>
        <p:nvSpPr>
          <p:cNvPr id="628" name="Google Shape;628;p86"/>
          <p:cNvSpPr txBox="1"/>
          <p:nvPr/>
        </p:nvSpPr>
        <p:spPr>
          <a:xfrm>
            <a:off x="14965171" y="9495078"/>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2"/>
          <p:cNvSpPr/>
          <p:nvPr/>
        </p:nvSpPr>
        <p:spPr>
          <a:xfrm>
            <a:off x="2352099" y="-6014071"/>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2"/>
          <p:cNvSpPr txBox="1"/>
          <p:nvPr/>
        </p:nvSpPr>
        <p:spPr>
          <a:xfrm>
            <a:off x="2685529" y="4714138"/>
            <a:ext cx="12916800" cy="479700"/>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Információ</a:t>
            </a:r>
            <a:r>
              <a:rPr lang="en-US" sz="3116">
                <a:solidFill>
                  <a:srgbClr val="012B1B"/>
                </a:solidFill>
                <a:latin typeface="Bricolage Grotesque"/>
                <a:ea typeface="Bricolage Grotesque"/>
                <a:cs typeface="Bricolage Grotesque"/>
                <a:sym typeface="Bricolage Grotesque"/>
              </a:rPr>
              <a:t>s műveltség</a:t>
            </a:r>
            <a:endParaRPr b="0" i="0" sz="1400" u="none" cap="none" strike="noStrike">
              <a:solidFill>
                <a:srgbClr val="000000"/>
              </a:solidFill>
              <a:latin typeface="Arial"/>
              <a:ea typeface="Arial"/>
              <a:cs typeface="Arial"/>
              <a:sym typeface="Arial"/>
            </a:endParaRPr>
          </a:p>
        </p:txBody>
      </p:sp>
      <p:sp>
        <p:nvSpPr>
          <p:cNvPr id="133" name="Google Shape;133;p2"/>
          <p:cNvSpPr txBox="1"/>
          <p:nvPr/>
        </p:nvSpPr>
        <p:spPr>
          <a:xfrm>
            <a:off x="4314200" y="2959025"/>
            <a:ext cx="10111200" cy="1444500"/>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 1</a:t>
            </a:r>
            <a:endParaRPr b="0" i="0" sz="1400" u="none" cap="none" strike="noStrike">
              <a:solidFill>
                <a:srgbClr val="000000"/>
              </a:solidFill>
              <a:latin typeface="Arial"/>
              <a:ea typeface="Arial"/>
              <a:cs typeface="Arial"/>
              <a:sym typeface="Arial"/>
            </a:endParaRPr>
          </a:p>
        </p:txBody>
      </p:sp>
      <p:sp>
        <p:nvSpPr>
          <p:cNvPr id="134" name="Google Shape;134;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Developed by:</a:t>
            </a:r>
            <a:endParaRPr b="0" i="0" sz="1400" u="none" cap="none" strike="noStrike">
              <a:solidFill>
                <a:srgbClr val="000000"/>
              </a:solidFill>
              <a:latin typeface="Arial"/>
              <a:ea typeface="Arial"/>
              <a:cs typeface="Arial"/>
              <a:sym typeface="Arial"/>
            </a:endParaRPr>
          </a:p>
        </p:txBody>
      </p:sp>
      <p:sp>
        <p:nvSpPr>
          <p:cNvPr id="135" name="Google Shape;135;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Christiana Karousiou &amp; Kyriakos Demetriou</a:t>
            </a:r>
            <a:endParaRPr b="0" i="0" sz="1400" u="none" cap="none" strike="noStrike">
              <a:solidFill>
                <a:srgbClr val="000000"/>
              </a:solidFill>
              <a:latin typeface="Arial"/>
              <a:ea typeface="Arial"/>
              <a:cs typeface="Arial"/>
              <a:sym typeface="Arial"/>
            </a:endParaRPr>
          </a:p>
        </p:txBody>
      </p:sp>
      <p:sp>
        <p:nvSpPr>
          <p:cNvPr id="136" name="Google Shape;136;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1"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09"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 name="Google Shape;140;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87" l="-514591" r="-108108"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1" name="Google Shape;141;p2"/>
          <p:cNvGrpSpPr/>
          <p:nvPr/>
        </p:nvGrpSpPr>
        <p:grpSpPr>
          <a:xfrm>
            <a:off x="11634460" y="9208469"/>
            <a:ext cx="841535" cy="978905"/>
            <a:chOff x="0" y="-38100"/>
            <a:chExt cx="171548" cy="199551"/>
          </a:xfrm>
        </p:grpSpPr>
        <p:sp>
          <p:nvSpPr>
            <p:cNvPr id="142" name="Google Shape;142;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 name="Google Shape;143;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4" name="Google Shape;144;p2"/>
          <p:cNvGrpSpPr/>
          <p:nvPr/>
        </p:nvGrpSpPr>
        <p:grpSpPr>
          <a:xfrm>
            <a:off x="13329797" y="9781642"/>
            <a:ext cx="1455712" cy="582902"/>
            <a:chOff x="0" y="-38100"/>
            <a:chExt cx="296749" cy="118826"/>
          </a:xfrm>
        </p:grpSpPr>
        <p:sp>
          <p:nvSpPr>
            <p:cNvPr id="145" name="Google Shape;145;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7" name="Google Shape;147;p2"/>
          <p:cNvGrpSpPr/>
          <p:nvPr/>
        </p:nvGrpSpPr>
        <p:grpSpPr>
          <a:xfrm>
            <a:off x="17589122" y="8110979"/>
            <a:ext cx="828587" cy="996659"/>
            <a:chOff x="0" y="-38100"/>
            <a:chExt cx="168909" cy="203170"/>
          </a:xfrm>
        </p:grpSpPr>
        <p:sp>
          <p:nvSpPr>
            <p:cNvPr id="148" name="Google Shape;148;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 name="Google Shape;149;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 name="Google Shape;150;p2"/>
          <p:cNvGrpSpPr/>
          <p:nvPr/>
        </p:nvGrpSpPr>
        <p:grpSpPr>
          <a:xfrm>
            <a:off x="17140037" y="9298379"/>
            <a:ext cx="828587" cy="996659"/>
            <a:chOff x="0" y="-38100"/>
            <a:chExt cx="168909" cy="203170"/>
          </a:xfrm>
        </p:grpSpPr>
        <p:sp>
          <p:nvSpPr>
            <p:cNvPr id="151" name="Google Shape;151;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 name="Google Shape;152;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3" name="Google Shape;153;p2"/>
          <p:cNvGrpSpPr/>
          <p:nvPr/>
        </p:nvGrpSpPr>
        <p:grpSpPr>
          <a:xfrm>
            <a:off x="10530989" y="9659703"/>
            <a:ext cx="543464" cy="733487"/>
            <a:chOff x="0" y="-38100"/>
            <a:chExt cx="110786" cy="149523"/>
          </a:xfrm>
        </p:grpSpPr>
        <p:sp>
          <p:nvSpPr>
            <p:cNvPr id="154" name="Google Shape;154;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 name="Google Shape;155;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6" name="Google Shape;156;p2"/>
          <p:cNvGrpSpPr/>
          <p:nvPr/>
        </p:nvGrpSpPr>
        <p:grpSpPr>
          <a:xfrm>
            <a:off x="16096089" y="9757855"/>
            <a:ext cx="630570" cy="537183"/>
            <a:chOff x="0" y="-38100"/>
            <a:chExt cx="128543" cy="109506"/>
          </a:xfrm>
        </p:grpSpPr>
        <p:sp>
          <p:nvSpPr>
            <p:cNvPr id="157" name="Google Shape;157;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 name="Google Shape;158;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 name="Google Shape;159;p2"/>
          <p:cNvGrpSpPr/>
          <p:nvPr/>
        </p:nvGrpSpPr>
        <p:grpSpPr>
          <a:xfrm>
            <a:off x="0" y="-112458"/>
            <a:ext cx="315272" cy="786776"/>
            <a:chOff x="0" y="-38100"/>
            <a:chExt cx="82450" cy="205757"/>
          </a:xfrm>
        </p:grpSpPr>
        <p:sp>
          <p:nvSpPr>
            <p:cNvPr id="160" name="Google Shape;160;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 name="Google Shape;161;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2" name="Google Shape;162;p2"/>
          <p:cNvGrpSpPr/>
          <p:nvPr/>
        </p:nvGrpSpPr>
        <p:grpSpPr>
          <a:xfrm>
            <a:off x="0" y="1116904"/>
            <a:ext cx="503883" cy="1931922"/>
            <a:chOff x="0" y="-38100"/>
            <a:chExt cx="131775" cy="505235"/>
          </a:xfrm>
        </p:grpSpPr>
        <p:sp>
          <p:nvSpPr>
            <p:cNvPr id="163" name="Google Shape;163;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 name="Google Shape;164;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5" name="Google Shape;165;p2"/>
          <p:cNvGrpSpPr/>
          <p:nvPr/>
        </p:nvGrpSpPr>
        <p:grpSpPr>
          <a:xfrm>
            <a:off x="790770" y="-112458"/>
            <a:ext cx="1427175" cy="786776"/>
            <a:chOff x="0" y="-38100"/>
            <a:chExt cx="373234" cy="205757"/>
          </a:xfrm>
        </p:grpSpPr>
        <p:sp>
          <p:nvSpPr>
            <p:cNvPr id="166" name="Google Shape;166;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g3b0f04611e5_0_982"/>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ts val="990"/>
              <a:buFont typeface="Arial"/>
              <a:buNone/>
            </a:pPr>
            <a:r>
              <a:rPr lang="en-US">
                <a:latin typeface="Bricolage Grotesque"/>
                <a:ea typeface="Bricolage Grotesque"/>
                <a:cs typeface="Bricolage Grotesque"/>
                <a:sym typeface="Bricolage Grotesque"/>
              </a:rPr>
              <a:t>SIFT használata valós időben</a:t>
            </a:r>
            <a:endParaRPr>
              <a:latin typeface="Bricolage Grotesque"/>
              <a:ea typeface="Bricolage Grotesque"/>
              <a:cs typeface="Bricolage Grotesque"/>
              <a:sym typeface="Bricolage Grotesque"/>
            </a:endParaRPr>
          </a:p>
          <a:p>
            <a:pPr indent="0" lvl="0" marL="0" rtl="0" algn="ctr">
              <a:spcBef>
                <a:spcPts val="0"/>
              </a:spcBef>
              <a:spcAft>
                <a:spcPts val="0"/>
              </a:spcAft>
              <a:buClr>
                <a:schemeClr val="dk1"/>
              </a:buClr>
              <a:buSzPts val="990"/>
              <a:buFont typeface="Arial"/>
              <a:buNone/>
            </a:pPr>
            <a:r>
              <a:rPr lang="en-US">
                <a:latin typeface="Bricolage Grotesque"/>
                <a:ea typeface="Bricolage Grotesque"/>
                <a:cs typeface="Bricolage Grotesque"/>
                <a:sym typeface="Bricolage Grotesque"/>
              </a:rPr>
              <a:t>Hogyan értékeljük ezt az esetet</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ct val="40909"/>
              <a:buNone/>
            </a:pPr>
            <a:r>
              <a:t/>
            </a:r>
            <a:endParaRPr>
              <a:latin typeface="Bricolage Grotesque"/>
              <a:ea typeface="Bricolage Grotesque"/>
              <a:cs typeface="Bricolage Grotesque"/>
              <a:sym typeface="Bricolage Grotesque"/>
            </a:endParaRPr>
          </a:p>
        </p:txBody>
      </p:sp>
      <p:sp>
        <p:nvSpPr>
          <p:cNvPr id="634" name="Google Shape;634;g3b0f04611e5_0_982"/>
          <p:cNvSpPr txBox="1"/>
          <p:nvPr>
            <p:ph idx="1" type="subTitle"/>
          </p:nvPr>
        </p:nvSpPr>
        <p:spPr>
          <a:xfrm>
            <a:off x="1013345" y="2589663"/>
            <a:ext cx="16428600" cy="7059300"/>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SIFT lépések alkalmazása:</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35" name="Google Shape;635;g3b0f04611e5_0_98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36" name="Google Shape;636;g3b0f04611e5_0_982"/>
          <p:cNvGrpSpPr/>
          <p:nvPr/>
        </p:nvGrpSpPr>
        <p:grpSpPr>
          <a:xfrm>
            <a:off x="790770" y="-112458"/>
            <a:ext cx="1427172" cy="786938"/>
            <a:chOff x="0" y="-38100"/>
            <a:chExt cx="373234" cy="205800"/>
          </a:xfrm>
        </p:grpSpPr>
        <p:sp>
          <p:nvSpPr>
            <p:cNvPr id="637" name="Google Shape;637;g3b0f04611e5_0_98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8" name="Google Shape;638;g3b0f04611e5_0_982"/>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9" name="Google Shape;639;g3b0f04611e5_0_982"/>
          <p:cNvGrpSpPr/>
          <p:nvPr/>
        </p:nvGrpSpPr>
        <p:grpSpPr>
          <a:xfrm>
            <a:off x="0" y="-112458"/>
            <a:ext cx="315464" cy="786938"/>
            <a:chOff x="0" y="-38100"/>
            <a:chExt cx="82500" cy="205800"/>
          </a:xfrm>
        </p:grpSpPr>
        <p:sp>
          <p:nvSpPr>
            <p:cNvPr id="640" name="Google Shape;640;g3b0f04611e5_0_98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1" name="Google Shape;641;g3b0f04611e5_0_982"/>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2" name="Google Shape;642;g3b0f04611e5_0_982"/>
          <p:cNvGrpSpPr/>
          <p:nvPr/>
        </p:nvGrpSpPr>
        <p:grpSpPr>
          <a:xfrm>
            <a:off x="0" y="1116904"/>
            <a:ext cx="503881" cy="1931918"/>
            <a:chOff x="0" y="-38100"/>
            <a:chExt cx="131775" cy="505235"/>
          </a:xfrm>
        </p:grpSpPr>
        <p:sp>
          <p:nvSpPr>
            <p:cNvPr id="643" name="Google Shape;643;g3b0f04611e5_0_98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4" name="Google Shape;644;g3b0f04611e5_0_982"/>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5" name="Google Shape;645;g3b0f04611e5_0_982"/>
          <p:cNvGrpSpPr/>
          <p:nvPr/>
        </p:nvGrpSpPr>
        <p:grpSpPr>
          <a:xfrm>
            <a:off x="3677691" y="4918008"/>
            <a:ext cx="12188901" cy="4108451"/>
            <a:chOff x="1610" y="2009708"/>
            <a:chExt cx="12188901" cy="4108451"/>
          </a:xfrm>
        </p:grpSpPr>
        <p:sp>
          <p:nvSpPr>
            <p:cNvPr id="646" name="Google Shape;646;g3b0f04611e5_0_982"/>
            <p:cNvSpPr/>
            <p:nvPr/>
          </p:nvSpPr>
          <p:spPr>
            <a:xfrm>
              <a:off x="1610" y="2009708"/>
              <a:ext cx="2023500" cy="1214100"/>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g3b0f04611e5_0_982"/>
            <p:cNvSpPr txBox="1"/>
            <p:nvPr/>
          </p:nvSpPr>
          <p:spPr>
            <a:xfrm>
              <a:off x="1610" y="2009708"/>
              <a:ext cx="2023500" cy="809400"/>
            </a:xfrm>
            <a:prstGeom prst="rect">
              <a:avLst/>
            </a:prstGeom>
            <a:noFill/>
            <a:ln>
              <a:noFill/>
            </a:ln>
          </p:spPr>
          <p:txBody>
            <a:bodyPr anchorCtr="0" anchor="t" bIns="80000" lIns="149350" spcFirstLastPara="1" rIns="149350" wrap="square" tIns="149350">
              <a:noAutofit/>
            </a:bodyPr>
            <a:lstStyle/>
            <a:p>
              <a:pPr indent="-361950" lvl="0" marL="457200" marR="0" rtl="0" algn="l">
                <a:lnSpc>
                  <a:spcPct val="90000"/>
                </a:lnSpc>
                <a:spcBef>
                  <a:spcPts val="0"/>
                </a:spcBef>
                <a:spcAft>
                  <a:spcPts val="0"/>
                </a:spcAft>
                <a:buClr>
                  <a:schemeClr val="dk1"/>
                </a:buClr>
                <a:buSzPts val="2100"/>
                <a:buFont typeface="Bricolage Grotesque"/>
                <a:buAutoNum type="arabicPeriod"/>
              </a:pPr>
              <a:r>
                <a:rPr b="0" i="0" lang="en-US" sz="2100" u="none" cap="none" strike="noStrike">
                  <a:solidFill>
                    <a:schemeClr val="dk1"/>
                  </a:solidFill>
                  <a:latin typeface="Bricolage Grotesque"/>
                  <a:ea typeface="Bricolage Grotesque"/>
                  <a:cs typeface="Bricolage Grotesque"/>
                  <a:sym typeface="Bricolage Grotesque"/>
                </a:rPr>
                <a:t>lépés: </a:t>
              </a:r>
              <a:endParaRPr b="0" i="0" sz="2100" u="none" cap="none" strike="noStrike">
                <a:solidFill>
                  <a:schemeClr val="lt1"/>
                </a:solidFill>
                <a:latin typeface="Arial"/>
                <a:ea typeface="Arial"/>
                <a:cs typeface="Arial"/>
                <a:sym typeface="Arial"/>
              </a:endParaRPr>
            </a:p>
          </p:txBody>
        </p:sp>
        <p:sp>
          <p:nvSpPr>
            <p:cNvPr id="648" name="Google Shape;648;g3b0f04611e5_0_982"/>
            <p:cNvSpPr/>
            <p:nvPr/>
          </p:nvSpPr>
          <p:spPr>
            <a:xfrm>
              <a:off x="416036" y="2819059"/>
              <a:ext cx="2023500" cy="3299100"/>
            </a:xfrm>
            <a:prstGeom prst="roundRect">
              <a:avLst>
                <a:gd fmla="val 10000" name="adj"/>
              </a:avLst>
            </a:prstGeom>
            <a:solidFill>
              <a:schemeClr val="lt1">
                <a:alpha val="89800"/>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g3b0f04611e5_0_982"/>
            <p:cNvSpPr txBox="1"/>
            <p:nvPr/>
          </p:nvSpPr>
          <p:spPr>
            <a:xfrm>
              <a:off x="475299" y="2878322"/>
              <a:ext cx="1905000" cy="3180600"/>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lang="en-US" sz="2100">
                  <a:solidFill>
                    <a:schemeClr val="dk1"/>
                  </a:solidFill>
                  <a:latin typeface="Bricolage Grotesque"/>
                  <a:ea typeface="Bricolage Grotesque"/>
                  <a:cs typeface="Bricolage Grotesque"/>
                  <a:sym typeface="Bricolage Grotesque"/>
                </a:rPr>
                <a:t>Állj — Gondold át a bejegyzés célját.</a:t>
              </a:r>
              <a:endParaRPr b="0" i="0" sz="2100" u="none" cap="none" strike="noStrike">
                <a:solidFill>
                  <a:srgbClr val="000000"/>
                </a:solidFill>
                <a:latin typeface="Arial"/>
                <a:ea typeface="Arial"/>
                <a:cs typeface="Arial"/>
                <a:sym typeface="Arial"/>
              </a:endParaRPr>
            </a:p>
          </p:txBody>
        </p:sp>
        <p:sp>
          <p:nvSpPr>
            <p:cNvPr id="650" name="Google Shape;650;g3b0f04611e5_0_982"/>
            <p:cNvSpPr/>
            <p:nvPr/>
          </p:nvSpPr>
          <p:spPr>
            <a:xfrm>
              <a:off x="2331724" y="2162503"/>
              <a:ext cx="650400" cy="503700"/>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g3b0f04611e5_0_982"/>
            <p:cNvSpPr txBox="1"/>
            <p:nvPr/>
          </p:nvSpPr>
          <p:spPr>
            <a:xfrm>
              <a:off x="2331724" y="2263255"/>
              <a:ext cx="499200" cy="30240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652" name="Google Shape;652;g3b0f04611e5_0_982"/>
            <p:cNvSpPr/>
            <p:nvPr/>
          </p:nvSpPr>
          <p:spPr>
            <a:xfrm>
              <a:off x="3251935" y="2009708"/>
              <a:ext cx="2023500" cy="1214100"/>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g3b0f04611e5_0_982"/>
            <p:cNvSpPr txBox="1"/>
            <p:nvPr/>
          </p:nvSpPr>
          <p:spPr>
            <a:xfrm>
              <a:off x="3251935" y="2009708"/>
              <a:ext cx="2023500" cy="809400"/>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2. lépés: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654" name="Google Shape;654;g3b0f04611e5_0_982"/>
            <p:cNvSpPr/>
            <p:nvPr/>
          </p:nvSpPr>
          <p:spPr>
            <a:xfrm>
              <a:off x="3666361" y="2819059"/>
              <a:ext cx="2023500" cy="3299100"/>
            </a:xfrm>
            <a:prstGeom prst="roundRect">
              <a:avLst>
                <a:gd fmla="val 10000" name="adj"/>
              </a:avLst>
            </a:prstGeom>
            <a:solidFill>
              <a:schemeClr val="lt1">
                <a:alpha val="89800"/>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g3b0f04611e5_0_982"/>
            <p:cNvSpPr txBox="1"/>
            <p:nvPr/>
          </p:nvSpPr>
          <p:spPr>
            <a:xfrm>
              <a:off x="3725624" y="2878322"/>
              <a:ext cx="1905000" cy="3180600"/>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lang="en-US" sz="2100">
                  <a:solidFill>
                    <a:schemeClr val="dk1"/>
                  </a:solidFill>
                  <a:latin typeface="Bricolage Grotesque"/>
                  <a:ea typeface="Bricolage Grotesque"/>
                  <a:cs typeface="Bricolage Grotesque"/>
                  <a:sym typeface="Bricolage Grotesque"/>
                </a:rPr>
                <a:t>Forrás vizsgálata – Használjon tényellenőrző oldalakat.</a:t>
              </a:r>
              <a:endParaRPr/>
            </a:p>
          </p:txBody>
        </p:sp>
        <p:sp>
          <p:nvSpPr>
            <p:cNvPr id="656" name="Google Shape;656;g3b0f04611e5_0_982"/>
            <p:cNvSpPr/>
            <p:nvPr/>
          </p:nvSpPr>
          <p:spPr>
            <a:xfrm>
              <a:off x="5582049" y="2162503"/>
              <a:ext cx="650400" cy="503700"/>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g3b0f04611e5_0_982"/>
            <p:cNvSpPr txBox="1"/>
            <p:nvPr/>
          </p:nvSpPr>
          <p:spPr>
            <a:xfrm>
              <a:off x="5582049" y="2263255"/>
              <a:ext cx="499200" cy="30240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658" name="Google Shape;658;g3b0f04611e5_0_982"/>
            <p:cNvSpPr/>
            <p:nvPr/>
          </p:nvSpPr>
          <p:spPr>
            <a:xfrm>
              <a:off x="6502260" y="2009708"/>
              <a:ext cx="2023500" cy="1214100"/>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g3b0f04611e5_0_982"/>
            <p:cNvSpPr txBox="1"/>
            <p:nvPr/>
          </p:nvSpPr>
          <p:spPr>
            <a:xfrm>
              <a:off x="6502260" y="2009708"/>
              <a:ext cx="2023500" cy="809400"/>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3. lépés: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660" name="Google Shape;660;g3b0f04611e5_0_982"/>
            <p:cNvSpPr/>
            <p:nvPr/>
          </p:nvSpPr>
          <p:spPr>
            <a:xfrm>
              <a:off x="6916686" y="2819059"/>
              <a:ext cx="2023500" cy="3299100"/>
            </a:xfrm>
            <a:prstGeom prst="roundRect">
              <a:avLst>
                <a:gd fmla="val 10000" name="adj"/>
              </a:avLst>
            </a:prstGeom>
            <a:solidFill>
              <a:schemeClr val="lt1">
                <a:alpha val="89800"/>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g3b0f04611e5_0_982"/>
            <p:cNvSpPr txBox="1"/>
            <p:nvPr/>
          </p:nvSpPr>
          <p:spPr>
            <a:xfrm>
              <a:off x="6975949" y="2878322"/>
              <a:ext cx="1905000" cy="3180600"/>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lang="en-US" sz="2100">
                  <a:solidFill>
                    <a:schemeClr val="dk1"/>
                  </a:solidFill>
                  <a:latin typeface="Bricolage Grotesque"/>
                  <a:ea typeface="Bricolage Grotesque"/>
                  <a:cs typeface="Bricolage Grotesque"/>
                  <a:sym typeface="Bricolage Grotesque"/>
                </a:rPr>
                <a:t>Jobb tudósítások keresése — Keressen hiteles tudósításokat ugyanarról a témáról.</a:t>
              </a:r>
              <a:endParaRPr/>
            </a:p>
          </p:txBody>
        </p:sp>
        <p:sp>
          <p:nvSpPr>
            <p:cNvPr id="662" name="Google Shape;662;g3b0f04611e5_0_982"/>
            <p:cNvSpPr/>
            <p:nvPr/>
          </p:nvSpPr>
          <p:spPr>
            <a:xfrm>
              <a:off x="8832374" y="2162503"/>
              <a:ext cx="650400" cy="503700"/>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g3b0f04611e5_0_982"/>
            <p:cNvSpPr txBox="1"/>
            <p:nvPr/>
          </p:nvSpPr>
          <p:spPr>
            <a:xfrm>
              <a:off x="8832374" y="2263255"/>
              <a:ext cx="499200" cy="30240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664" name="Google Shape;664;g3b0f04611e5_0_982"/>
            <p:cNvSpPr/>
            <p:nvPr/>
          </p:nvSpPr>
          <p:spPr>
            <a:xfrm>
              <a:off x="9752585" y="2009708"/>
              <a:ext cx="2023500" cy="1214100"/>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g3b0f04611e5_0_982"/>
            <p:cNvSpPr txBox="1"/>
            <p:nvPr/>
          </p:nvSpPr>
          <p:spPr>
            <a:xfrm>
              <a:off x="9752585" y="2009708"/>
              <a:ext cx="2023500" cy="809400"/>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 4. lépés: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Arial"/>
                <a:ea typeface="Arial"/>
                <a:cs typeface="Arial"/>
                <a:sym typeface="Arial"/>
              </a:endParaRPr>
            </a:p>
          </p:txBody>
        </p:sp>
        <p:sp>
          <p:nvSpPr>
            <p:cNvPr id="666" name="Google Shape;666;g3b0f04611e5_0_982"/>
            <p:cNvSpPr/>
            <p:nvPr/>
          </p:nvSpPr>
          <p:spPr>
            <a:xfrm>
              <a:off x="10167011" y="2819059"/>
              <a:ext cx="2023500" cy="3299100"/>
            </a:xfrm>
            <a:prstGeom prst="roundRect">
              <a:avLst>
                <a:gd fmla="val 10000" name="adj"/>
              </a:avLst>
            </a:prstGeom>
            <a:solidFill>
              <a:schemeClr val="lt1">
                <a:alpha val="89800"/>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g3b0f04611e5_0_982"/>
            <p:cNvSpPr txBox="1"/>
            <p:nvPr/>
          </p:nvSpPr>
          <p:spPr>
            <a:xfrm>
              <a:off x="10226274" y="2878322"/>
              <a:ext cx="1905000" cy="3180600"/>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lang="en-US" sz="2100">
                  <a:solidFill>
                    <a:schemeClr val="dk1"/>
                  </a:solidFill>
                  <a:latin typeface="Bricolage Grotesque"/>
                  <a:ea typeface="Bricolage Grotesque"/>
                  <a:cs typeface="Bricolage Grotesque"/>
                  <a:sym typeface="Bricolage Grotesque"/>
                </a:rPr>
                <a:t>Nyomkövetési igények — Fordított keresési kulcsidézetek vagy képek.</a:t>
              </a:r>
              <a:endParaRPr b="0" i="0" sz="2100" u="none" cap="none" strike="noStrike">
                <a:solidFill>
                  <a:schemeClr val="dk1"/>
                </a:solidFill>
                <a:latin typeface="Arial"/>
                <a:ea typeface="Arial"/>
                <a:cs typeface="Arial"/>
                <a:sym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8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Mit találtál?</a:t>
            </a:r>
            <a:endParaRPr/>
          </a:p>
        </p:txBody>
      </p:sp>
      <p:sp>
        <p:nvSpPr>
          <p:cNvPr id="673" name="Google Shape;673;p8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 fórumbejegyzésben válaszoljatok a következő kérdésekre, és reflektáljatok egymás bejegyzéseire:</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Melyik SIFT lépés alkalmazása volt a legnehezebb?</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Megosztottál már valamit a közösségi médiában, mielőtt ellenőrizted volna a pontosságát? Mi történt?</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Melyek a kedvenc stratégiáid vagy eszközeid a félretájékoztatás azonosítására?</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Milyen tanácsot osztanál meg másokkal a tartalom ellenőrzéséhez?</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0" lvl="0" marL="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74" name="Google Shape;674;p8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5" name="Google Shape;675;p88"/>
          <p:cNvGrpSpPr/>
          <p:nvPr/>
        </p:nvGrpSpPr>
        <p:grpSpPr>
          <a:xfrm>
            <a:off x="790770" y="-112458"/>
            <a:ext cx="1427175" cy="786776"/>
            <a:chOff x="0" y="-38100"/>
            <a:chExt cx="373234" cy="205757"/>
          </a:xfrm>
        </p:grpSpPr>
        <p:sp>
          <p:nvSpPr>
            <p:cNvPr id="676" name="Google Shape;676;p8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7" name="Google Shape;677;p8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8" name="Google Shape;678;p88"/>
          <p:cNvGrpSpPr/>
          <p:nvPr/>
        </p:nvGrpSpPr>
        <p:grpSpPr>
          <a:xfrm>
            <a:off x="0" y="-112458"/>
            <a:ext cx="315272" cy="786776"/>
            <a:chOff x="0" y="-38100"/>
            <a:chExt cx="82450" cy="205757"/>
          </a:xfrm>
        </p:grpSpPr>
        <p:sp>
          <p:nvSpPr>
            <p:cNvPr id="679" name="Google Shape;679;p8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0" name="Google Shape;680;p8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1" name="Google Shape;681;p88"/>
          <p:cNvGrpSpPr/>
          <p:nvPr/>
        </p:nvGrpSpPr>
        <p:grpSpPr>
          <a:xfrm>
            <a:off x="0" y="1116904"/>
            <a:ext cx="503883" cy="1931922"/>
            <a:chOff x="0" y="-38100"/>
            <a:chExt cx="131775" cy="505235"/>
          </a:xfrm>
        </p:grpSpPr>
        <p:sp>
          <p:nvSpPr>
            <p:cNvPr id="682" name="Google Shape;682;p8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3" name="Google Shape;683;p8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89"/>
          <p:cNvSpPr txBox="1"/>
          <p:nvPr>
            <p:ph type="ctrTitle"/>
          </p:nvPr>
        </p:nvSpPr>
        <p:spPr>
          <a:xfrm>
            <a:off x="4002289"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800"/>
              <a:buNone/>
            </a:pPr>
            <a:r>
              <a:rPr b="1" lang="en-US">
                <a:solidFill>
                  <a:schemeClr val="dk1"/>
                </a:solidFill>
                <a:latin typeface="Bricolage Grotesque"/>
                <a:ea typeface="Bricolage Grotesque"/>
                <a:cs typeface="Bricolage Grotesque"/>
                <a:sym typeface="Bricolage Grotesque"/>
              </a:rPr>
              <a:t>SIFT - </a:t>
            </a:r>
            <a:r>
              <a:rPr b="1" lang="en-US">
                <a:latin typeface="Bricolage Grotesque"/>
                <a:ea typeface="Bricolage Grotesque"/>
                <a:cs typeface="Bricolage Grotesque"/>
                <a:sym typeface="Bricolage Grotesque"/>
              </a:rPr>
              <a:t>Kulcs a kritikus gondolkodáshoz</a:t>
            </a:r>
            <a:endParaRPr/>
          </a:p>
        </p:txBody>
      </p:sp>
      <p:sp>
        <p:nvSpPr>
          <p:cNvPr id="689" name="Google Shape;689;p89"/>
          <p:cNvSpPr txBox="1"/>
          <p:nvPr>
            <p:ph idx="1" type="subTitle"/>
          </p:nvPr>
        </p:nvSpPr>
        <p:spPr>
          <a:xfrm>
            <a:off x="1013345" y="2589663"/>
            <a:ext cx="16428493" cy="7059304"/>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rmAutofit/>
          </a:bodyPr>
          <a:lstStyle/>
          <a:p>
            <a:pPr indent="-457200" lvl="0" marL="457200" rtl="0" algn="l">
              <a:lnSpc>
                <a:spcPct val="200000"/>
              </a:lnSpc>
              <a:spcBef>
                <a:spcPts val="640"/>
              </a:spcBef>
              <a:spcAft>
                <a:spcPts val="0"/>
              </a:spcAft>
              <a:buSzPts val="3200"/>
              <a:buAutoNum type="arabicPeriod"/>
            </a:pPr>
            <a:r>
              <a:rPr lang="en-US">
                <a:solidFill>
                  <a:schemeClr val="dk1"/>
                </a:solidFill>
                <a:latin typeface="Bricolage Grotesque"/>
                <a:ea typeface="Bricolage Grotesque"/>
                <a:cs typeface="Bricolage Grotesque"/>
                <a:sym typeface="Bricolage Grotesque"/>
              </a:rPr>
              <a:t>Mindig tarts szünetet és értékeld a tartalmat, mielőtt cselekszel.</a:t>
            </a:r>
            <a:endParaRPr>
              <a:solidFill>
                <a:schemeClr val="dk1"/>
              </a:solidFill>
              <a:latin typeface="Bricolage Grotesque"/>
              <a:ea typeface="Bricolage Grotesque"/>
              <a:cs typeface="Bricolage Grotesque"/>
              <a:sym typeface="Bricolage Grotesque"/>
            </a:endParaRPr>
          </a:p>
          <a:p>
            <a:pPr indent="-457200" lvl="0" marL="457200" rtl="0" algn="l">
              <a:lnSpc>
                <a:spcPct val="200000"/>
              </a:lnSpc>
              <a:spcBef>
                <a:spcPts val="640"/>
              </a:spcBef>
              <a:spcAft>
                <a:spcPts val="0"/>
              </a:spcAft>
              <a:buSzPts val="3200"/>
              <a:buAutoNum type="arabicPeriod"/>
            </a:pPr>
            <a:r>
              <a:rPr lang="en-US">
                <a:solidFill>
                  <a:schemeClr val="dk1"/>
                </a:solidFill>
                <a:latin typeface="Bricolage Grotesque"/>
                <a:ea typeface="Bricolage Grotesque"/>
                <a:cs typeface="Bricolage Grotesque"/>
                <a:sym typeface="Bricolage Grotesque"/>
              </a:rPr>
              <a:t>Ellenőrizd a tényeket megbízható eszközökkel a forrásokból.</a:t>
            </a:r>
            <a:endParaRPr>
              <a:solidFill>
                <a:schemeClr val="dk1"/>
              </a:solidFill>
              <a:latin typeface="Bricolage Grotesque"/>
              <a:ea typeface="Bricolage Grotesque"/>
              <a:cs typeface="Bricolage Grotesque"/>
              <a:sym typeface="Bricolage Grotesque"/>
            </a:endParaRPr>
          </a:p>
          <a:p>
            <a:pPr indent="-457200" lvl="0" marL="457200" rtl="0" algn="l">
              <a:lnSpc>
                <a:spcPct val="200000"/>
              </a:lnSpc>
              <a:spcBef>
                <a:spcPts val="640"/>
              </a:spcBef>
              <a:spcAft>
                <a:spcPts val="0"/>
              </a:spcAft>
              <a:buSzPts val="3200"/>
              <a:buAutoNum type="arabicPeriod"/>
            </a:pPr>
            <a:r>
              <a:rPr lang="en-US">
                <a:solidFill>
                  <a:schemeClr val="dk1"/>
                </a:solidFill>
                <a:latin typeface="Bricolage Grotesque"/>
                <a:ea typeface="Bricolage Grotesque"/>
                <a:cs typeface="Bricolage Grotesque"/>
                <a:sym typeface="Bricolage Grotesque"/>
              </a:rPr>
              <a:t>Értsd meg az állítások vagy képek mögötti eredeti kontextust.</a:t>
            </a:r>
            <a:endParaRPr>
              <a:solidFill>
                <a:schemeClr val="dk1"/>
              </a:solidFill>
              <a:latin typeface="Bricolage Grotesque"/>
              <a:ea typeface="Bricolage Grotesque"/>
              <a:cs typeface="Bricolage Grotesque"/>
              <a:sym typeface="Bricolage Grotesque"/>
            </a:endParaRPr>
          </a:p>
          <a:p>
            <a:pPr indent="-457200" lvl="0" marL="457200" rtl="0" algn="l">
              <a:lnSpc>
                <a:spcPct val="200000"/>
              </a:lnSpc>
              <a:spcBef>
                <a:spcPts val="640"/>
              </a:spcBef>
              <a:spcAft>
                <a:spcPts val="0"/>
              </a:spcAft>
              <a:buSzPts val="3200"/>
              <a:buAutoNum type="arabicPeriod"/>
            </a:pPr>
            <a:r>
              <a:rPr lang="en-US">
                <a:solidFill>
                  <a:schemeClr val="dk1"/>
                </a:solidFill>
                <a:latin typeface="Bricolage Grotesque"/>
                <a:ea typeface="Bricolage Grotesque"/>
                <a:cs typeface="Bricolage Grotesque"/>
                <a:sym typeface="Bricolage Grotesque"/>
              </a:rPr>
              <a:t>Terjeszd a tudatosságot a félretájékoztatás azonosításával kapcsolatban a hálózataidban.</a:t>
            </a:r>
            <a:endParaRPr>
              <a:solidFill>
                <a:schemeClr val="dk1"/>
              </a:solidFill>
              <a:latin typeface="Bricolage Grotesque"/>
              <a:ea typeface="Bricolage Grotesque"/>
              <a:cs typeface="Bricolage Grotesque"/>
              <a:sym typeface="Bricolage Grotesque"/>
            </a:endParaRPr>
          </a:p>
        </p:txBody>
      </p:sp>
      <p:sp>
        <p:nvSpPr>
          <p:cNvPr id="690" name="Google Shape;690;p8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91" name="Google Shape;691;p89"/>
          <p:cNvGrpSpPr/>
          <p:nvPr/>
        </p:nvGrpSpPr>
        <p:grpSpPr>
          <a:xfrm>
            <a:off x="790770" y="-112458"/>
            <a:ext cx="1427175" cy="786776"/>
            <a:chOff x="0" y="-38100"/>
            <a:chExt cx="373234" cy="205757"/>
          </a:xfrm>
        </p:grpSpPr>
        <p:sp>
          <p:nvSpPr>
            <p:cNvPr id="692" name="Google Shape;692;p8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3" name="Google Shape;693;p8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4" name="Google Shape;694;p89"/>
          <p:cNvGrpSpPr/>
          <p:nvPr/>
        </p:nvGrpSpPr>
        <p:grpSpPr>
          <a:xfrm>
            <a:off x="0" y="-112458"/>
            <a:ext cx="315272" cy="786776"/>
            <a:chOff x="0" y="-38100"/>
            <a:chExt cx="82450" cy="205757"/>
          </a:xfrm>
        </p:grpSpPr>
        <p:sp>
          <p:nvSpPr>
            <p:cNvPr id="695" name="Google Shape;695;p8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6" name="Google Shape;696;p8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7" name="Google Shape;697;p89"/>
          <p:cNvGrpSpPr/>
          <p:nvPr/>
        </p:nvGrpSpPr>
        <p:grpSpPr>
          <a:xfrm>
            <a:off x="0" y="1116904"/>
            <a:ext cx="503883" cy="1931922"/>
            <a:chOff x="0" y="-38100"/>
            <a:chExt cx="131775" cy="505235"/>
          </a:xfrm>
        </p:grpSpPr>
        <p:sp>
          <p:nvSpPr>
            <p:cNvPr id="698" name="Google Shape;698;p8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9" name="Google Shape;699;p8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9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Bevezetés a mesterséges intelligencia által generált tartalomba </a:t>
            </a:r>
            <a:endParaRPr b="1"/>
          </a:p>
        </p:txBody>
      </p:sp>
      <p:sp>
        <p:nvSpPr>
          <p:cNvPr id="705" name="Google Shape;705;p9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06" name="Google Shape;706;p90"/>
          <p:cNvGrpSpPr/>
          <p:nvPr/>
        </p:nvGrpSpPr>
        <p:grpSpPr>
          <a:xfrm>
            <a:off x="790770" y="-112458"/>
            <a:ext cx="1427175" cy="786776"/>
            <a:chOff x="0" y="-38100"/>
            <a:chExt cx="373234" cy="205757"/>
          </a:xfrm>
        </p:grpSpPr>
        <p:sp>
          <p:nvSpPr>
            <p:cNvPr id="707" name="Google Shape;707;p9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8" name="Google Shape;708;p9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09" name="Google Shape;709;p90"/>
          <p:cNvGrpSpPr/>
          <p:nvPr/>
        </p:nvGrpSpPr>
        <p:grpSpPr>
          <a:xfrm>
            <a:off x="0" y="-112458"/>
            <a:ext cx="315272" cy="786776"/>
            <a:chOff x="0" y="-38100"/>
            <a:chExt cx="82450" cy="205757"/>
          </a:xfrm>
        </p:grpSpPr>
        <p:sp>
          <p:nvSpPr>
            <p:cNvPr id="710" name="Google Shape;710;p9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1" name="Google Shape;711;p9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2" name="Google Shape;712;p90"/>
          <p:cNvGrpSpPr/>
          <p:nvPr/>
        </p:nvGrpSpPr>
        <p:grpSpPr>
          <a:xfrm>
            <a:off x="0" y="1116904"/>
            <a:ext cx="503883" cy="1931922"/>
            <a:chOff x="0" y="-38100"/>
            <a:chExt cx="131775" cy="505235"/>
          </a:xfrm>
        </p:grpSpPr>
        <p:sp>
          <p:nvSpPr>
            <p:cNvPr id="713" name="Google Shape;713;p9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4" name="Google Shape;714;p9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15" name="Google Shape;715;p90"/>
          <p:cNvSpPr txBox="1"/>
          <p:nvPr/>
        </p:nvSpPr>
        <p:spPr>
          <a:xfrm>
            <a:off x="920853" y="2447312"/>
            <a:ext cx="16520984" cy="7617941"/>
          </a:xfrm>
          <a:prstGeom prst="rect">
            <a:avLst/>
          </a:prstGeom>
          <a:noFill/>
          <a:ln>
            <a:noFill/>
          </a:ln>
        </p:spPr>
        <p:txBody>
          <a:bodyPr anchorCtr="0" anchor="t" bIns="45700" lIns="91425" spcFirstLastPara="1" rIns="91425" wrap="square" tIns="45700">
            <a:normAutofit/>
          </a:bodyPr>
          <a:lstStyle/>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A mesterséges intelligencia által generált tartalom mesterséges intelligencia algoritmusok segítségével létrehozott szövegekre, képekre, videókra vagy hanganyagokra vonatkozik.</a:t>
            </a:r>
            <a:endParaRPr b="0" i="0" sz="1400" u="none" cap="none" strike="noStrike">
              <a:solidFill>
                <a:srgbClr val="000000"/>
              </a:solidFill>
              <a:latin typeface="Arial"/>
              <a:ea typeface="Arial"/>
              <a:cs typeface="Arial"/>
              <a:sym typeface="Arial"/>
            </a:endParaRPr>
          </a:p>
          <a:p>
            <a:pPr indent="-431800" lvl="0" marL="457200" marR="0" rtl="0" algn="l">
              <a:lnSpc>
                <a:spcPct val="100000"/>
              </a:lnSpc>
              <a:spcBef>
                <a:spcPts val="640"/>
              </a:spcBef>
              <a:spcAft>
                <a:spcPts val="0"/>
              </a:spcAft>
              <a:buClr>
                <a:srgbClr val="888888"/>
              </a:buClr>
              <a:buSzPts val="3200"/>
              <a:buFont typeface="Arial"/>
              <a:buNone/>
            </a:pPr>
            <a:r>
              <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chemeClr val="dk1"/>
              </a:buClr>
              <a:buSzPts val="1100"/>
              <a:buFont typeface="Arial"/>
              <a:buNone/>
            </a:pPr>
            <a:r>
              <a:rPr b="0" i="0" lang="en-US" sz="4000" u="none" cap="none" strike="noStrike">
                <a:solidFill>
                  <a:schemeClr val="dk1"/>
                </a:solidFill>
                <a:latin typeface="Calibri"/>
                <a:ea typeface="Calibri"/>
                <a:cs typeface="Calibri"/>
                <a:sym typeface="Calibri"/>
              </a:rPr>
              <a:t>Példák többek között:</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chemeClr val="dk1"/>
              </a:buClr>
              <a:buSzPts val="1100"/>
              <a:buFont typeface="Arial"/>
              <a:buNone/>
            </a:pPr>
            <a:r>
              <a:rPr b="0" i="0" lang="en-US" sz="4000" u="none" cap="none" strike="noStrike">
                <a:solidFill>
                  <a:schemeClr val="dk1"/>
                </a:solidFill>
                <a:latin typeface="Calibri"/>
                <a:ea typeface="Calibri"/>
                <a:cs typeface="Calibri"/>
                <a:sym typeface="Calibri"/>
              </a:rPr>
              <a:t>• Szöveg: Chatbotok, automatizált hírcikkek</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chemeClr val="dk1"/>
              </a:buClr>
              <a:buSzPts val="1100"/>
              <a:buFont typeface="Arial"/>
              <a:buNone/>
            </a:pPr>
            <a:r>
              <a:rPr b="0" i="0" lang="en-US" sz="4000" u="none" cap="none" strike="noStrike">
                <a:solidFill>
                  <a:schemeClr val="dk1"/>
                </a:solidFill>
                <a:latin typeface="Calibri"/>
                <a:ea typeface="Calibri"/>
                <a:cs typeface="Calibri"/>
                <a:sym typeface="Calibri"/>
              </a:rPr>
              <a:t>• Képek: MI által generált művészet, deepfake-ek</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chemeClr val="dk1"/>
              </a:buClr>
              <a:buSzPts val="1100"/>
              <a:buFont typeface="Arial"/>
              <a:buNone/>
            </a:pPr>
            <a:r>
              <a:rPr b="0" i="0" lang="en-US" sz="4000" u="none" cap="none" strike="noStrike">
                <a:solidFill>
                  <a:schemeClr val="dk1"/>
                </a:solidFill>
                <a:latin typeface="Calibri"/>
                <a:ea typeface="Calibri"/>
                <a:cs typeface="Calibri"/>
                <a:sym typeface="Calibri"/>
              </a:rPr>
              <a:t>• Videó: Szintetikus média, arccserélt klipek</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chemeClr val="dk1"/>
              </a:buClr>
              <a:buSzPts val="1100"/>
              <a:buFont typeface="Arial"/>
              <a:buNone/>
            </a:pPr>
            <a:r>
              <a:rPr b="0" i="0" lang="en-US" sz="4000" u="none" cap="none" strike="noStrike">
                <a:solidFill>
                  <a:schemeClr val="dk1"/>
                </a:solidFill>
                <a:latin typeface="Calibri"/>
                <a:ea typeface="Calibri"/>
                <a:cs typeface="Calibri"/>
                <a:sym typeface="Calibri"/>
              </a:rPr>
              <a:t>• Hang: Hangklónozás, MI által készített zeneszerzés</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rgbClr val="888888"/>
              </a:buClr>
              <a:buSzPts val="3200"/>
              <a:buFont typeface="Arial"/>
              <a:buNone/>
            </a:pPr>
            <a:r>
              <a:t/>
            </a:r>
            <a:endParaRPr b="0" i="0" sz="4000" u="none" cap="none" strike="noStrike">
              <a:solidFill>
                <a:schemeClr val="dk1"/>
              </a:solidFill>
              <a:latin typeface="Calibri"/>
              <a:ea typeface="Calibri"/>
              <a:cs typeface="Calibri"/>
              <a:sym typeface="Calibri"/>
            </a:endParaRPr>
          </a:p>
        </p:txBody>
      </p:sp>
      <p:pic>
        <p:nvPicPr>
          <p:cNvPr id="716" name="Google Shape;716;p90"/>
          <p:cNvPicPr preferRelativeResize="0"/>
          <p:nvPr/>
        </p:nvPicPr>
        <p:blipFill rotWithShape="1">
          <a:blip r:embed="rId4">
            <a:alphaModFix/>
          </a:blip>
          <a:srcRect b="0" l="0" r="0" t="0"/>
          <a:stretch/>
        </p:blipFill>
        <p:spPr>
          <a:xfrm>
            <a:off x="11668566" y="3567953"/>
            <a:ext cx="5773271" cy="577327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91"/>
          <p:cNvSpPr txBox="1"/>
          <p:nvPr>
            <p:ph idx="4294967295" type="title"/>
          </p:nvPr>
        </p:nvSpPr>
        <p:spPr>
          <a:xfrm>
            <a:off x="0" y="482600"/>
            <a:ext cx="7065963" cy="85725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889"/>
              <a:buNone/>
            </a:pPr>
            <a:r>
              <a:rPr b="1" lang="en-US">
                <a:latin typeface="Bricolage Grotesque"/>
                <a:ea typeface="Bricolage Grotesque"/>
                <a:cs typeface="Bricolage Grotesque"/>
                <a:sym typeface="Bricolage Grotesque"/>
              </a:rPr>
              <a:t>Hogyan terjednek az álhírek?</a:t>
            </a:r>
            <a:br>
              <a:rPr b="1" lang="en-US">
                <a:latin typeface="Bricolage Grotesque"/>
                <a:ea typeface="Bricolage Grotesque"/>
                <a:cs typeface="Bricolage Grotesque"/>
                <a:sym typeface="Bricolage Grotesque"/>
              </a:rPr>
            </a:br>
            <a:endParaRPr b="1">
              <a:latin typeface="Bricolage Grotesque"/>
              <a:ea typeface="Bricolage Grotesque"/>
              <a:cs typeface="Bricolage Grotesque"/>
              <a:sym typeface="Bricolage Grotesque"/>
            </a:endParaRPr>
          </a:p>
        </p:txBody>
      </p:sp>
      <p:pic>
        <p:nvPicPr>
          <p:cNvPr descr="preencoded.png" id="722" name="Google Shape;722;p91"/>
          <p:cNvPicPr preferRelativeResize="0"/>
          <p:nvPr/>
        </p:nvPicPr>
        <p:blipFill rotWithShape="1">
          <a:blip r:embed="rId3">
            <a:alphaModFix/>
          </a:blip>
          <a:srcRect b="0" l="0" r="0" t="0"/>
          <a:stretch/>
        </p:blipFill>
        <p:spPr>
          <a:xfrm>
            <a:off x="531" y="1553662"/>
            <a:ext cx="5666947" cy="8500420"/>
          </a:xfrm>
          <a:prstGeom prst="rect">
            <a:avLst/>
          </a:prstGeom>
          <a:noFill/>
          <a:ln>
            <a:noFill/>
          </a:ln>
        </p:spPr>
      </p:pic>
      <p:pic>
        <p:nvPicPr>
          <p:cNvPr descr="preencoded.png" id="723" name="Google Shape;723;p91"/>
          <p:cNvPicPr preferRelativeResize="0"/>
          <p:nvPr/>
        </p:nvPicPr>
        <p:blipFill rotWithShape="1">
          <a:blip r:embed="rId4">
            <a:alphaModFix/>
          </a:blip>
          <a:srcRect b="0" l="0" r="0" t="0"/>
          <a:stretch/>
        </p:blipFill>
        <p:spPr>
          <a:xfrm>
            <a:off x="7627973" y="1684584"/>
            <a:ext cx="1022202" cy="1627785"/>
          </a:xfrm>
          <a:prstGeom prst="rect">
            <a:avLst/>
          </a:prstGeom>
          <a:noFill/>
          <a:ln>
            <a:noFill/>
          </a:ln>
        </p:spPr>
      </p:pic>
      <p:sp>
        <p:nvSpPr>
          <p:cNvPr id="724" name="Google Shape;724;p91"/>
          <p:cNvSpPr/>
          <p:nvPr/>
        </p:nvSpPr>
        <p:spPr>
          <a:xfrm>
            <a:off x="9478446" y="1605702"/>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Megalkotás</a:t>
            </a:r>
            <a:endParaRPr b="0" i="0" sz="3200" u="none" cap="none" strike="noStrike">
              <a:solidFill>
                <a:srgbClr val="311211"/>
              </a:solidFill>
              <a:latin typeface="Calibri"/>
              <a:ea typeface="Calibri"/>
              <a:cs typeface="Calibri"/>
              <a:sym typeface="Calibri"/>
            </a:endParaRPr>
          </a:p>
        </p:txBody>
      </p:sp>
      <p:sp>
        <p:nvSpPr>
          <p:cNvPr id="725" name="Google Shape;725;p91"/>
          <p:cNvSpPr/>
          <p:nvPr/>
        </p:nvSpPr>
        <p:spPr>
          <a:xfrm>
            <a:off x="9527862" y="2096731"/>
            <a:ext cx="8099794" cy="5579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Valaki hamis tartalmat hoz létre. Úgy tervezték, hogy érzelmi reakciókat váltson ki.</a:t>
            </a:r>
            <a:endParaRPr b="0" i="0" sz="3200" u="none" cap="none" strike="noStrike">
              <a:solidFill>
                <a:srgbClr val="311211"/>
              </a:solidFill>
              <a:latin typeface="Calibri"/>
              <a:ea typeface="Calibri"/>
              <a:cs typeface="Calibri"/>
              <a:sym typeface="Calibri"/>
            </a:endParaRPr>
          </a:p>
        </p:txBody>
      </p:sp>
      <p:pic>
        <p:nvPicPr>
          <p:cNvPr descr="preencoded.png" id="726" name="Google Shape;726;p91"/>
          <p:cNvPicPr preferRelativeResize="0"/>
          <p:nvPr/>
        </p:nvPicPr>
        <p:blipFill rotWithShape="1">
          <a:blip r:embed="rId5">
            <a:alphaModFix/>
          </a:blip>
          <a:srcRect b="0" l="0" r="0" t="0"/>
          <a:stretch/>
        </p:blipFill>
        <p:spPr>
          <a:xfrm>
            <a:off x="7627973" y="3814158"/>
            <a:ext cx="1022202" cy="1504919"/>
          </a:xfrm>
          <a:prstGeom prst="rect">
            <a:avLst/>
          </a:prstGeom>
          <a:noFill/>
          <a:ln>
            <a:noFill/>
          </a:ln>
        </p:spPr>
      </p:pic>
      <p:sp>
        <p:nvSpPr>
          <p:cNvPr id="727" name="Google Shape;727;p91"/>
          <p:cNvSpPr/>
          <p:nvPr/>
        </p:nvSpPr>
        <p:spPr>
          <a:xfrm>
            <a:off x="9527862" y="3617091"/>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Erősítés</a:t>
            </a:r>
            <a:endParaRPr b="0" i="0" sz="3200" u="none" cap="none" strike="noStrike">
              <a:solidFill>
                <a:srgbClr val="311211"/>
              </a:solidFill>
              <a:latin typeface="Calibri"/>
              <a:ea typeface="Calibri"/>
              <a:cs typeface="Calibri"/>
              <a:sym typeface="Calibri"/>
            </a:endParaRPr>
          </a:p>
        </p:txBody>
      </p:sp>
      <p:sp>
        <p:nvSpPr>
          <p:cNvPr id="728" name="Google Shape;728;p91"/>
          <p:cNvSpPr/>
          <p:nvPr/>
        </p:nvSpPr>
        <p:spPr>
          <a:xfrm>
            <a:off x="9527862" y="4141715"/>
            <a:ext cx="7617612" cy="61775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Az algoritmusok feldobják a tartalmakat. A visszhangkamrák megerősítik a meglévő hiedelmeket.</a:t>
            </a:r>
            <a:endParaRPr b="0" i="0" sz="3200" u="none" cap="none" strike="noStrike">
              <a:solidFill>
                <a:srgbClr val="311211"/>
              </a:solidFill>
              <a:latin typeface="Calibri"/>
              <a:ea typeface="Calibri"/>
              <a:cs typeface="Calibri"/>
              <a:sym typeface="Calibri"/>
            </a:endParaRPr>
          </a:p>
        </p:txBody>
      </p:sp>
      <p:pic>
        <p:nvPicPr>
          <p:cNvPr descr="preencoded.png" id="729" name="Google Shape;729;p91"/>
          <p:cNvPicPr preferRelativeResize="0"/>
          <p:nvPr/>
        </p:nvPicPr>
        <p:blipFill rotWithShape="1">
          <a:blip r:embed="rId6">
            <a:alphaModFix/>
          </a:blip>
          <a:srcRect b="0" l="0" r="0" t="0"/>
          <a:stretch/>
        </p:blipFill>
        <p:spPr>
          <a:xfrm>
            <a:off x="7627973" y="5993334"/>
            <a:ext cx="1022202" cy="1504919"/>
          </a:xfrm>
          <a:prstGeom prst="rect">
            <a:avLst/>
          </a:prstGeom>
          <a:noFill/>
          <a:ln>
            <a:noFill/>
          </a:ln>
        </p:spPr>
      </p:pic>
      <p:sp>
        <p:nvSpPr>
          <p:cNvPr id="730" name="Google Shape;730;p91"/>
          <p:cNvSpPr/>
          <p:nvPr/>
        </p:nvSpPr>
        <p:spPr>
          <a:xfrm>
            <a:off x="9650126" y="5798653"/>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Gyors megosztás</a:t>
            </a:r>
            <a:endParaRPr b="0" i="0" sz="3200" u="none" cap="none" strike="noStrike">
              <a:solidFill>
                <a:srgbClr val="311211"/>
              </a:solidFill>
              <a:latin typeface="Calibri"/>
              <a:ea typeface="Calibri"/>
              <a:cs typeface="Calibri"/>
              <a:sym typeface="Calibri"/>
            </a:endParaRPr>
          </a:p>
        </p:txBody>
      </p:sp>
      <p:sp>
        <p:nvSpPr>
          <p:cNvPr id="731" name="Google Shape;731;p91"/>
          <p:cNvSpPr/>
          <p:nvPr/>
        </p:nvSpPr>
        <p:spPr>
          <a:xfrm>
            <a:off x="9527850" y="6507872"/>
            <a:ext cx="8469900" cy="18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A felhasználók ellenőrzés nélkül osztanak meg tartalmakat. A tartalom órákon belül milliókhoz jut el.</a:t>
            </a:r>
            <a:endParaRPr b="0" i="0" sz="3200" u="none" cap="none" strike="noStrike">
              <a:solidFill>
                <a:srgbClr val="311211"/>
              </a:solidFill>
              <a:latin typeface="Calibri"/>
              <a:ea typeface="Calibri"/>
              <a:cs typeface="Calibri"/>
              <a:sym typeface="Calibri"/>
            </a:endParaRPr>
          </a:p>
        </p:txBody>
      </p:sp>
      <p:pic>
        <p:nvPicPr>
          <p:cNvPr descr="preencoded.png" id="732" name="Google Shape;732;p91"/>
          <p:cNvPicPr preferRelativeResize="0"/>
          <p:nvPr/>
        </p:nvPicPr>
        <p:blipFill rotWithShape="1">
          <a:blip r:embed="rId7">
            <a:alphaModFix/>
          </a:blip>
          <a:srcRect b="0" l="0" r="0" t="0"/>
          <a:stretch/>
        </p:blipFill>
        <p:spPr>
          <a:xfrm>
            <a:off x="7627973" y="8172511"/>
            <a:ext cx="1022202" cy="1504919"/>
          </a:xfrm>
          <a:prstGeom prst="rect">
            <a:avLst/>
          </a:prstGeom>
          <a:noFill/>
          <a:ln>
            <a:noFill/>
          </a:ln>
        </p:spPr>
      </p:pic>
      <p:sp>
        <p:nvSpPr>
          <p:cNvPr id="733" name="Google Shape;733;p91"/>
          <p:cNvSpPr/>
          <p:nvPr/>
        </p:nvSpPr>
        <p:spPr>
          <a:xfrm>
            <a:off x="9527850" y="8084570"/>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Valós hatás</a:t>
            </a:r>
            <a:endParaRPr b="0" i="0" sz="3200" u="none" cap="none" strike="noStrike">
              <a:solidFill>
                <a:srgbClr val="311211"/>
              </a:solidFill>
              <a:latin typeface="Calibri"/>
              <a:ea typeface="Calibri"/>
              <a:cs typeface="Calibri"/>
              <a:sym typeface="Calibri"/>
            </a:endParaRPr>
          </a:p>
        </p:txBody>
      </p:sp>
      <p:sp>
        <p:nvSpPr>
          <p:cNvPr id="734" name="Google Shape;734;p91"/>
          <p:cNvSpPr/>
          <p:nvPr/>
        </p:nvSpPr>
        <p:spPr>
          <a:xfrm>
            <a:off x="9530094" y="8696502"/>
            <a:ext cx="8467694" cy="33506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A közvélemény változik. Az intézményekbe vetett bizalom alábbhagy. A társadalmi megosztottság szélesedik.</a:t>
            </a:r>
            <a:endParaRPr b="0" i="0" sz="3200" u="none" cap="none" strike="noStrike">
              <a:solidFill>
                <a:srgbClr val="311211"/>
              </a:solidFill>
              <a:latin typeface="Calibri"/>
              <a:ea typeface="Calibri"/>
              <a:cs typeface="Calibri"/>
              <a:sym typeface="Calibri"/>
            </a:endParaRPr>
          </a:p>
        </p:txBody>
      </p:sp>
      <p:sp>
        <p:nvSpPr>
          <p:cNvPr id="735" name="Google Shape;735;p91"/>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92"/>
          <p:cNvSpPr txBox="1"/>
          <p:nvPr>
            <p:ph idx="4294967295" type="title"/>
          </p:nvPr>
        </p:nvSpPr>
        <p:spPr>
          <a:xfrm>
            <a:off x="0" y="214313"/>
            <a:ext cx="6645275" cy="12033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a:latin typeface="Bricolage Grotesque"/>
                <a:ea typeface="Bricolage Grotesque"/>
                <a:cs typeface="Bricolage Grotesque"/>
                <a:sym typeface="Bricolage Grotesque"/>
              </a:rPr>
              <a:t>Álhírek felismerése</a:t>
            </a:r>
            <a:endParaRPr>
              <a:latin typeface="Bricolage Grotesque"/>
              <a:ea typeface="Bricolage Grotesque"/>
              <a:cs typeface="Bricolage Grotesque"/>
              <a:sym typeface="Bricolage Grotesque"/>
            </a:endParaRPr>
          </a:p>
        </p:txBody>
      </p:sp>
      <p:pic>
        <p:nvPicPr>
          <p:cNvPr descr="preencoded.png" id="741" name="Google Shape;741;p92"/>
          <p:cNvPicPr preferRelativeResize="0"/>
          <p:nvPr/>
        </p:nvPicPr>
        <p:blipFill rotWithShape="1">
          <a:blip r:embed="rId3">
            <a:alphaModFix/>
          </a:blip>
          <a:srcRect b="0" l="0" r="0" t="0"/>
          <a:stretch/>
        </p:blipFill>
        <p:spPr>
          <a:xfrm>
            <a:off x="531" y="1607342"/>
            <a:ext cx="5461688" cy="8192531"/>
          </a:xfrm>
          <a:prstGeom prst="rect">
            <a:avLst/>
          </a:prstGeom>
          <a:noFill/>
          <a:ln>
            <a:noFill/>
          </a:ln>
        </p:spPr>
      </p:pic>
      <p:sp>
        <p:nvSpPr>
          <p:cNvPr id="742" name="Google Shape;742;p92"/>
          <p:cNvSpPr/>
          <p:nvPr/>
        </p:nvSpPr>
        <p:spPr>
          <a:xfrm>
            <a:off x="5927710" y="1807872"/>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43" name="Google Shape;743;p92"/>
          <p:cNvSpPr/>
          <p:nvPr/>
        </p:nvSpPr>
        <p:spPr>
          <a:xfrm>
            <a:off x="6778016" y="1807463"/>
            <a:ext cx="4605889"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Szenzációvadász címek</a:t>
            </a:r>
            <a:endParaRPr b="0" i="0" sz="3200" u="none" cap="none" strike="noStrike">
              <a:solidFill>
                <a:srgbClr val="311211"/>
              </a:solidFill>
              <a:latin typeface="Calibri"/>
              <a:ea typeface="Calibri"/>
              <a:cs typeface="Calibri"/>
              <a:sym typeface="Calibri"/>
            </a:endParaRPr>
          </a:p>
        </p:txBody>
      </p:sp>
      <p:sp>
        <p:nvSpPr>
          <p:cNvPr id="744" name="Google Shape;744;p92"/>
          <p:cNvSpPr/>
          <p:nvPr/>
        </p:nvSpPr>
        <p:spPr>
          <a:xfrm>
            <a:off x="6778016" y="2476034"/>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Erős érzelmek kiváltására tervezték. Gyakran használ CSUPA NAGYBETŰT vagy túl sok írásjelet!!!</a:t>
            </a:r>
            <a:endParaRPr b="0" i="0" sz="3200" u="none" cap="none" strike="noStrike">
              <a:solidFill>
                <a:srgbClr val="311211"/>
              </a:solidFill>
              <a:latin typeface="Calibri"/>
              <a:ea typeface="Calibri"/>
              <a:cs typeface="Calibri"/>
              <a:sym typeface="Calibri"/>
            </a:endParaRPr>
          </a:p>
        </p:txBody>
      </p:sp>
      <p:sp>
        <p:nvSpPr>
          <p:cNvPr id="745" name="Google Shape;745;p92"/>
          <p:cNvSpPr/>
          <p:nvPr/>
        </p:nvSpPr>
        <p:spPr>
          <a:xfrm>
            <a:off x="5927710" y="402585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46" name="Google Shape;746;p92"/>
          <p:cNvSpPr/>
          <p:nvPr/>
        </p:nvSpPr>
        <p:spPr>
          <a:xfrm>
            <a:off x="6778013" y="3967894"/>
            <a:ext cx="6818356"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Hiányzó vagy gyanús források</a:t>
            </a:r>
            <a:endParaRPr b="0" i="0" sz="3200" u="none" cap="none" strike="noStrike">
              <a:solidFill>
                <a:srgbClr val="311211"/>
              </a:solidFill>
              <a:latin typeface="Calibri"/>
              <a:ea typeface="Calibri"/>
              <a:cs typeface="Calibri"/>
              <a:sym typeface="Calibri"/>
            </a:endParaRPr>
          </a:p>
        </p:txBody>
      </p:sp>
      <p:sp>
        <p:nvSpPr>
          <p:cNvPr id="747" name="Google Shape;747;p92"/>
          <p:cNvSpPr/>
          <p:nvPr/>
        </p:nvSpPr>
        <p:spPr>
          <a:xfrm>
            <a:off x="6778014" y="4669465"/>
            <a:ext cx="11509454"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Szakértőktől származó hivatkozások vagy idézetek nélkül. "Tanulmányokra" való hivatkozások konkrétumok nélkül.</a:t>
            </a:r>
            <a:endParaRPr b="0" i="0" sz="3200" u="none" cap="none" strike="noStrike">
              <a:solidFill>
                <a:srgbClr val="311211"/>
              </a:solidFill>
              <a:latin typeface="Calibri"/>
              <a:ea typeface="Calibri"/>
              <a:cs typeface="Calibri"/>
              <a:sym typeface="Calibri"/>
            </a:endParaRPr>
          </a:p>
        </p:txBody>
      </p:sp>
      <p:sp>
        <p:nvSpPr>
          <p:cNvPr id="748" name="Google Shape;748;p92"/>
          <p:cNvSpPr/>
          <p:nvPr/>
        </p:nvSpPr>
        <p:spPr>
          <a:xfrm>
            <a:off x="5997689" y="613403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49" name="Google Shape;749;p92"/>
          <p:cNvSpPr/>
          <p:nvPr/>
        </p:nvSpPr>
        <p:spPr>
          <a:xfrm>
            <a:off x="6778014" y="6077281"/>
            <a:ext cx="4585288"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Érzelmes megfogalmazás</a:t>
            </a:r>
            <a:endParaRPr b="0" i="0" sz="3200" u="none" cap="none" strike="noStrike">
              <a:solidFill>
                <a:srgbClr val="311211"/>
              </a:solidFill>
              <a:latin typeface="Calibri"/>
              <a:ea typeface="Calibri"/>
              <a:cs typeface="Calibri"/>
              <a:sym typeface="Calibri"/>
            </a:endParaRPr>
          </a:p>
        </p:txBody>
      </p:sp>
      <p:sp>
        <p:nvSpPr>
          <p:cNvPr id="750" name="Google Shape;750;p92"/>
          <p:cNvSpPr/>
          <p:nvPr/>
        </p:nvSpPr>
        <p:spPr>
          <a:xfrm>
            <a:off x="6778014" y="666263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Túlzottan erős kifejezéseket használ. Tények helyett félelemre, haragra vagy felháborodásra apellál.</a:t>
            </a:r>
            <a:endParaRPr b="0" i="0" sz="3200" u="none" cap="none" strike="noStrike">
              <a:solidFill>
                <a:srgbClr val="311211"/>
              </a:solidFill>
              <a:latin typeface="Calibri"/>
              <a:ea typeface="Calibri"/>
              <a:cs typeface="Calibri"/>
              <a:sym typeface="Calibri"/>
            </a:endParaRPr>
          </a:p>
        </p:txBody>
      </p:sp>
      <p:sp>
        <p:nvSpPr>
          <p:cNvPr id="751" name="Google Shape;751;p92"/>
          <p:cNvSpPr/>
          <p:nvPr/>
        </p:nvSpPr>
        <p:spPr>
          <a:xfrm>
            <a:off x="5927710" y="8044213"/>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52" name="Google Shape;752;p92"/>
          <p:cNvSpPr/>
          <p:nvPr/>
        </p:nvSpPr>
        <p:spPr>
          <a:xfrm>
            <a:off x="6826529" y="7958073"/>
            <a:ext cx="5232653"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Rossz minődégű megjelenés</a:t>
            </a:r>
            <a:endParaRPr b="0" i="0" sz="3200" u="none" cap="none" strike="noStrike">
              <a:solidFill>
                <a:srgbClr val="311211"/>
              </a:solidFill>
              <a:latin typeface="Calibri"/>
              <a:ea typeface="Calibri"/>
              <a:cs typeface="Calibri"/>
              <a:sym typeface="Calibri"/>
            </a:endParaRPr>
          </a:p>
        </p:txBody>
      </p:sp>
      <p:sp>
        <p:nvSpPr>
          <p:cNvPr id="753" name="Google Shape;753;p92"/>
          <p:cNvSpPr/>
          <p:nvPr/>
        </p:nvSpPr>
        <p:spPr>
          <a:xfrm>
            <a:off x="6778014" y="857606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Rossz nyelvtani vagy helyesírási hibák. Professzionális design. Manipulált képek.</a:t>
            </a:r>
            <a:endParaRPr b="0" i="0" sz="3200" u="none" cap="none" strike="noStrike">
              <a:solidFill>
                <a:srgbClr val="311211"/>
              </a:solidFill>
              <a:latin typeface="Calibri"/>
              <a:ea typeface="Calibri"/>
              <a:cs typeface="Calibri"/>
              <a:sym typeface="Calibri"/>
            </a:endParaRPr>
          </a:p>
        </p:txBody>
      </p:sp>
      <p:sp>
        <p:nvSpPr>
          <p:cNvPr id="754" name="Google Shape;754;p9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g384eedb8bd8_0_115"/>
          <p:cNvSpPr txBox="1"/>
          <p:nvPr>
            <p:ph idx="4294967295" type="title"/>
          </p:nvPr>
        </p:nvSpPr>
        <p:spPr>
          <a:xfrm>
            <a:off x="0" y="203200"/>
            <a:ext cx="14478900" cy="8556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0000"/>
              <a:buNone/>
            </a:pPr>
            <a:r>
              <a:rPr b="1" lang="en-US" sz="4000">
                <a:latin typeface="Bricolage Grotesque"/>
                <a:ea typeface="Bricolage Grotesque"/>
                <a:cs typeface="Bricolage Grotesque"/>
                <a:sym typeface="Bricolage Grotesque"/>
              </a:rPr>
              <a:t>Gyakorlati lépések az egyéni tényellenőrző tevékenységhez</a:t>
            </a:r>
            <a:endParaRPr>
              <a:latin typeface="Bricolage Grotesque"/>
              <a:ea typeface="Bricolage Grotesque"/>
              <a:cs typeface="Bricolage Grotesque"/>
              <a:sym typeface="Bricolage Grotesque"/>
            </a:endParaRPr>
          </a:p>
        </p:txBody>
      </p:sp>
      <p:sp>
        <p:nvSpPr>
          <p:cNvPr id="760" name="Google Shape;760;g384eedb8bd8_0_115"/>
          <p:cNvSpPr/>
          <p:nvPr/>
        </p:nvSpPr>
        <p:spPr>
          <a:xfrm>
            <a:off x="0" y="2956716"/>
            <a:ext cx="4199400" cy="34110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61" name="Google Shape;761;g384eedb8bd8_0_115"/>
          <p:cNvSpPr/>
          <p:nvPr/>
        </p:nvSpPr>
        <p:spPr>
          <a:xfrm>
            <a:off x="142782" y="3411653"/>
            <a:ext cx="4023300" cy="705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Azonosítsd és ellenőrizd az üzenetet</a:t>
            </a:r>
            <a:endParaRPr b="0" i="0" sz="2700" u="none" cap="none" strike="noStrike">
              <a:solidFill>
                <a:srgbClr val="000000"/>
              </a:solidFill>
              <a:latin typeface="Calibri"/>
              <a:ea typeface="Calibri"/>
              <a:cs typeface="Calibri"/>
              <a:sym typeface="Calibri"/>
            </a:endParaRPr>
          </a:p>
        </p:txBody>
      </p:sp>
      <p:sp>
        <p:nvSpPr>
          <p:cNvPr id="762" name="Google Shape;762;g384eedb8bd8_0_115"/>
          <p:cNvSpPr/>
          <p:nvPr/>
        </p:nvSpPr>
        <p:spPr>
          <a:xfrm>
            <a:off x="345756" y="4487304"/>
            <a:ext cx="3770400" cy="4266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Vizsgáld meg alaposan a tartalmat. Rendkívüli állításokat tesz? Érzelmekre ható nyelvet használ, amelynek célja erős reakciók kiváltása? Összhangban van azzal, amit már eleve igaznak ismersz?</a:t>
            </a:r>
            <a:endParaRPr b="0" i="0" sz="2700" u="none" cap="none" strike="noStrike">
              <a:solidFill>
                <a:srgbClr val="000000"/>
              </a:solidFill>
              <a:latin typeface="Calibri"/>
              <a:ea typeface="Calibri"/>
              <a:cs typeface="Calibri"/>
              <a:sym typeface="Calibri"/>
            </a:endParaRPr>
          </a:p>
        </p:txBody>
      </p:sp>
      <p:sp>
        <p:nvSpPr>
          <p:cNvPr id="763" name="Google Shape;763;g384eedb8bd8_0_115"/>
          <p:cNvSpPr/>
          <p:nvPr/>
        </p:nvSpPr>
        <p:spPr>
          <a:xfrm>
            <a:off x="4711506" y="2574310"/>
            <a:ext cx="4199700" cy="34110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64" name="Google Shape;764;g384eedb8bd8_0_115"/>
          <p:cNvSpPr/>
          <p:nvPr/>
        </p:nvSpPr>
        <p:spPr>
          <a:xfrm>
            <a:off x="4853226" y="3022116"/>
            <a:ext cx="4023600" cy="532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Ellenőrizd a forrást</a:t>
            </a:r>
            <a:endParaRPr b="0" i="0" sz="2700" u="none" cap="none" strike="noStrike">
              <a:solidFill>
                <a:srgbClr val="000000"/>
              </a:solidFill>
              <a:latin typeface="Calibri"/>
              <a:ea typeface="Calibri"/>
              <a:cs typeface="Calibri"/>
              <a:sym typeface="Calibri"/>
            </a:endParaRPr>
          </a:p>
        </p:txBody>
      </p:sp>
      <p:sp>
        <p:nvSpPr>
          <p:cNvPr id="765" name="Google Shape;765;g384eedb8bd8_0_115"/>
          <p:cNvSpPr/>
          <p:nvPr/>
        </p:nvSpPr>
        <p:spPr>
          <a:xfrm>
            <a:off x="4853758" y="4164451"/>
            <a:ext cx="4023600" cy="4911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Figyelj a furcsa URL-ekre (például a .co vagy .lo végződésűekre). A szerkesztői szabványokért nézd meg az oldal „Rólunk” részét. Légy óvatos a szponzorált tartalommal és a szakértelemmel nem rendelkező bloggerekkel. Vedd figyelembe a forrás hírnevét és történetét.</a:t>
            </a:r>
            <a:endParaRPr b="0" i="0" sz="2700" u="none" cap="none" strike="noStrike">
              <a:solidFill>
                <a:srgbClr val="000000"/>
              </a:solidFill>
              <a:latin typeface="Calibri"/>
              <a:ea typeface="Calibri"/>
              <a:cs typeface="Calibri"/>
              <a:sym typeface="Calibri"/>
            </a:endParaRPr>
          </a:p>
        </p:txBody>
      </p:sp>
      <p:sp>
        <p:nvSpPr>
          <p:cNvPr id="766" name="Google Shape;766;g384eedb8bd8_0_115"/>
          <p:cNvSpPr/>
          <p:nvPr/>
        </p:nvSpPr>
        <p:spPr>
          <a:xfrm>
            <a:off x="9422662" y="2062585"/>
            <a:ext cx="4199700" cy="34110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67" name="Google Shape;767;g384eedb8bd8_0_115"/>
          <p:cNvSpPr/>
          <p:nvPr/>
        </p:nvSpPr>
        <p:spPr>
          <a:xfrm>
            <a:off x="9558855" y="2571614"/>
            <a:ext cx="4023600" cy="1065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Keress ezt támogató bizonyítékot</a:t>
            </a:r>
            <a:endParaRPr b="0" i="0" sz="2700" u="none" cap="none" strike="noStrike">
              <a:solidFill>
                <a:srgbClr val="000000"/>
              </a:solidFill>
              <a:latin typeface="Calibri"/>
              <a:ea typeface="Calibri"/>
              <a:cs typeface="Calibri"/>
              <a:sym typeface="Calibri"/>
            </a:endParaRPr>
          </a:p>
        </p:txBody>
      </p:sp>
      <p:sp>
        <p:nvSpPr>
          <p:cNvPr id="768" name="Google Shape;768;g384eedb8bd8_0_115"/>
          <p:cNvSpPr/>
          <p:nvPr/>
        </p:nvSpPr>
        <p:spPr>
          <a:xfrm>
            <a:off x="9564913" y="4185577"/>
            <a:ext cx="4023600" cy="4365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Keress rá a témára, hogy megerősítő jelentéseket találj. Ellenőrizd, hogy több megbízható forrás is közli-e ugyanazt az információt, eltérő forrásokból.</a:t>
            </a:r>
            <a:endParaRPr b="0" i="0" sz="2700" u="none" cap="none" strike="noStrike">
              <a:solidFill>
                <a:srgbClr val="000000"/>
              </a:solidFill>
              <a:latin typeface="Calibri"/>
              <a:ea typeface="Calibri"/>
              <a:cs typeface="Calibri"/>
              <a:sym typeface="Calibri"/>
            </a:endParaRPr>
          </a:p>
        </p:txBody>
      </p:sp>
      <p:sp>
        <p:nvSpPr>
          <p:cNvPr id="769" name="Google Shape;769;g384eedb8bd8_0_115"/>
          <p:cNvSpPr/>
          <p:nvPr/>
        </p:nvSpPr>
        <p:spPr>
          <a:xfrm>
            <a:off x="14034133" y="1600508"/>
            <a:ext cx="4199700" cy="34110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70" name="Google Shape;770;g384eedb8bd8_0_115"/>
          <p:cNvSpPr/>
          <p:nvPr/>
        </p:nvSpPr>
        <p:spPr>
          <a:xfrm>
            <a:off x="14264484" y="2111528"/>
            <a:ext cx="4023600" cy="1065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Használj tényellenőrző forrásokat</a:t>
            </a:r>
            <a:endParaRPr b="0" i="0" sz="2700" u="none" cap="none" strike="noStrike">
              <a:solidFill>
                <a:srgbClr val="000000"/>
              </a:solidFill>
              <a:latin typeface="Calibri"/>
              <a:ea typeface="Calibri"/>
              <a:cs typeface="Calibri"/>
              <a:sym typeface="Calibri"/>
            </a:endParaRPr>
          </a:p>
        </p:txBody>
      </p:sp>
      <p:sp>
        <p:nvSpPr>
          <p:cNvPr id="771" name="Google Shape;771;g384eedb8bd8_0_115"/>
          <p:cNvSpPr/>
          <p:nvPr/>
        </p:nvSpPr>
        <p:spPr>
          <a:xfrm>
            <a:off x="14133816" y="3674034"/>
            <a:ext cx="4023600" cy="4911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Használj tényellenőrző weboldalakat, mint például a Snopes, a PolitiFact és a FactCheck.org, a Google Képkeresőt, vagy a NewsGuard böngészőbővítményt.</a:t>
            </a:r>
            <a:endParaRPr b="0" i="0" sz="2700" u="none" cap="none" strike="noStrike">
              <a:solidFill>
                <a:srgbClr val="311211"/>
              </a:solidFill>
              <a:latin typeface="Calibri"/>
              <a:ea typeface="Calibri"/>
              <a:cs typeface="Calibri"/>
              <a:sym typeface="Calibri"/>
            </a:endParaRPr>
          </a:p>
        </p:txBody>
      </p:sp>
      <p:sp>
        <p:nvSpPr>
          <p:cNvPr id="772" name="Google Shape;772;g384eedb8bd8_0_115"/>
          <p:cNvSpPr/>
          <p:nvPr/>
        </p:nvSpPr>
        <p:spPr>
          <a:xfrm>
            <a:off x="-23537" y="4886418"/>
            <a:ext cx="2890761" cy="4995325"/>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73" r="0" t="0"/>
            </a:stretch>
          </a:blip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773" name="Google Shape;773;g384eedb8bd8_0_115"/>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4" name="Google Shape;774;g384eedb8bd8_0_115"/>
          <p:cNvSpPr/>
          <p:nvPr/>
        </p:nvSpPr>
        <p:spPr>
          <a:xfrm>
            <a:off x="0" y="9822426"/>
            <a:ext cx="18287400" cy="464700"/>
          </a:xfrm>
          <a:prstGeom prst="rect">
            <a:avLst/>
          </a:prstGeom>
          <a:gradFill>
            <a:gsLst>
              <a:gs pos="0">
                <a:srgbClr val="284971"/>
              </a:gs>
              <a:gs pos="50000">
                <a:srgbClr val="3B6AA4"/>
              </a:gs>
              <a:gs pos="100000">
                <a:srgbClr val="4680C5"/>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DRONE Project – Cyprus Workshop 22 &amp; 23 May 2025</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94"/>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 mesterséges intelligencia által generált tartalom jelei</a:t>
            </a:r>
            <a:endParaRPr/>
          </a:p>
        </p:txBody>
      </p:sp>
      <p:sp>
        <p:nvSpPr>
          <p:cNvPr id="780" name="Google Shape;780;p94"/>
          <p:cNvSpPr txBox="1"/>
          <p:nvPr>
            <p:ph idx="1" type="subTitle"/>
          </p:nvPr>
        </p:nvSpPr>
        <p:spPr>
          <a:xfrm>
            <a:off x="1013346" y="2589663"/>
            <a:ext cx="9618900" cy="7059300"/>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Szöveghez:</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Általános vagy ismétlődő nyelvhasználat: Gyakran hiányzik belőle az egyedi hangvétel, az erős vélemények vagy a mély érzelmi visszhang.</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Túlzottan formális vagy tökéletes nyelvtan: Néha túl „tankönyvi” tökéletes lehet.</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Pontosság/anekdoták hiánya: Kerüli a konkrét részleteket, a személyes történeteket vagy a konkrét példákat.</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Apró pontatlanságok/hallucinációk: Néha olyan tényeket vagy részleteket talál ki, amelyek hihetőnek tűnnek, de hamisak.</a:t>
            </a:r>
            <a:endParaRPr>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781" name="Google Shape;781;p9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2" name="Google Shape;782;p94"/>
          <p:cNvGrpSpPr/>
          <p:nvPr/>
        </p:nvGrpSpPr>
        <p:grpSpPr>
          <a:xfrm>
            <a:off x="790770" y="-112458"/>
            <a:ext cx="1427175" cy="786776"/>
            <a:chOff x="0" y="-38100"/>
            <a:chExt cx="373234" cy="205757"/>
          </a:xfrm>
        </p:grpSpPr>
        <p:sp>
          <p:nvSpPr>
            <p:cNvPr id="783" name="Google Shape;783;p9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4" name="Google Shape;784;p9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5" name="Google Shape;785;p94"/>
          <p:cNvGrpSpPr/>
          <p:nvPr/>
        </p:nvGrpSpPr>
        <p:grpSpPr>
          <a:xfrm>
            <a:off x="0" y="-112458"/>
            <a:ext cx="315272" cy="786776"/>
            <a:chOff x="0" y="-38100"/>
            <a:chExt cx="82450" cy="205757"/>
          </a:xfrm>
        </p:grpSpPr>
        <p:sp>
          <p:nvSpPr>
            <p:cNvPr id="786" name="Google Shape;786;p9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7" name="Google Shape;787;p9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8" name="Google Shape;788;p94"/>
          <p:cNvGrpSpPr/>
          <p:nvPr/>
        </p:nvGrpSpPr>
        <p:grpSpPr>
          <a:xfrm>
            <a:off x="0" y="1116904"/>
            <a:ext cx="503883" cy="1931922"/>
            <a:chOff x="0" y="-38100"/>
            <a:chExt cx="131775" cy="505235"/>
          </a:xfrm>
        </p:grpSpPr>
        <p:sp>
          <p:nvSpPr>
            <p:cNvPr id="789" name="Google Shape;789;p9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0" name="Google Shape;790;p9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91" name="Google Shape;791;p94"/>
          <p:cNvPicPr preferRelativeResize="0"/>
          <p:nvPr/>
        </p:nvPicPr>
        <p:blipFill rotWithShape="1">
          <a:blip r:embed="rId4">
            <a:alphaModFix/>
          </a:blip>
          <a:srcRect b="0" l="0" r="0" t="0"/>
          <a:stretch/>
        </p:blipFill>
        <p:spPr>
          <a:xfrm>
            <a:off x="11365005" y="2589663"/>
            <a:ext cx="5741087" cy="574108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9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909"/>
              <a:buNone/>
            </a:pPr>
            <a:r>
              <a:rPr b="1" lang="en-US">
                <a:latin typeface="Bricolage Grotesque"/>
                <a:ea typeface="Bricolage Grotesque"/>
                <a:cs typeface="Bricolage Grotesque"/>
                <a:sym typeface="Bricolage Grotesque"/>
              </a:rPr>
              <a:t>A mesterséges intelligencia által generált tartalom jelei</a:t>
            </a:r>
            <a:endParaRPr/>
          </a:p>
          <a:p>
            <a:pPr indent="0" lvl="0" marL="0" rtl="0" algn="ctr">
              <a:lnSpc>
                <a:spcPct val="100000"/>
              </a:lnSpc>
              <a:spcBef>
                <a:spcPts val="0"/>
              </a:spcBef>
              <a:spcAft>
                <a:spcPts val="0"/>
              </a:spcAft>
              <a:buClr>
                <a:schemeClr val="dk1"/>
              </a:buClr>
              <a:buSzPct val="40909"/>
              <a:buNone/>
            </a:pPr>
            <a:r>
              <a:t/>
            </a:r>
            <a:endParaRPr b="1">
              <a:latin typeface="Bricolage Grotesque"/>
              <a:ea typeface="Bricolage Grotesque"/>
              <a:cs typeface="Bricolage Grotesque"/>
              <a:sym typeface="Bricolage Grotesque"/>
            </a:endParaRPr>
          </a:p>
        </p:txBody>
      </p:sp>
      <p:sp>
        <p:nvSpPr>
          <p:cNvPr id="797" name="Google Shape;797;p95"/>
          <p:cNvSpPr txBox="1"/>
          <p:nvPr>
            <p:ph idx="1" type="subTitle"/>
          </p:nvPr>
        </p:nvSpPr>
        <p:spPr>
          <a:xfrm>
            <a:off x="1013345" y="2589663"/>
            <a:ext cx="10569055"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Képekhez:</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Különös völgyhatás(Uncanny vallay): Valami „nem stimmel” vagy természetellenesnek tűnik az arcokon vagy a jelenetekben.</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Torz vagy extra végtagok/ujjak: A kezek generálása köztudottan nehéz a mesterséges intelligencia számára.</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Értelmetlen szöveg: A képen látható szöveg zavaros vagy furcsán torz lehet.</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Ismétlődő hátterek/minták: Furcsán következetes vagy bizarr háttérelemek.</a:t>
            </a:r>
            <a:endParaRPr>
              <a:solidFill>
                <a:schemeClr val="dk1"/>
              </a:solidFill>
            </a:endParaRPr>
          </a:p>
          <a:p>
            <a:pPr indent="-431800" lvl="0" marL="457200" rtl="0" algn="l">
              <a:lnSpc>
                <a:spcPct val="100000"/>
              </a:lnSpc>
              <a:spcBef>
                <a:spcPts val="640"/>
              </a:spcBef>
              <a:spcAft>
                <a:spcPts val="0"/>
              </a:spcAft>
              <a:buClr>
                <a:schemeClr val="dk1"/>
              </a:buClr>
              <a:buSzPts val="1100"/>
              <a:buFont typeface="Arial"/>
              <a:buNone/>
            </a:pPr>
            <a:r>
              <a:rPr lang="en-US">
                <a:solidFill>
                  <a:schemeClr val="dk1"/>
                </a:solidFill>
              </a:rPr>
              <a:t>Szokatlan elmosódás/élesség: Az élesnek szánt területek elmosódottak, vagy fordítva.</a:t>
            </a:r>
            <a:endParaRPr>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798" name="Google Shape;798;p9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99" name="Google Shape;799;p95"/>
          <p:cNvGrpSpPr/>
          <p:nvPr/>
        </p:nvGrpSpPr>
        <p:grpSpPr>
          <a:xfrm>
            <a:off x="790770" y="-112458"/>
            <a:ext cx="1427175" cy="786776"/>
            <a:chOff x="0" y="-38100"/>
            <a:chExt cx="373234" cy="205757"/>
          </a:xfrm>
        </p:grpSpPr>
        <p:sp>
          <p:nvSpPr>
            <p:cNvPr id="800" name="Google Shape;800;p9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1" name="Google Shape;801;p9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2" name="Google Shape;802;p95"/>
          <p:cNvGrpSpPr/>
          <p:nvPr/>
        </p:nvGrpSpPr>
        <p:grpSpPr>
          <a:xfrm>
            <a:off x="0" y="-112458"/>
            <a:ext cx="315272" cy="786776"/>
            <a:chOff x="0" y="-38100"/>
            <a:chExt cx="82450" cy="205757"/>
          </a:xfrm>
        </p:grpSpPr>
        <p:sp>
          <p:nvSpPr>
            <p:cNvPr id="803" name="Google Shape;803;p9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4" name="Google Shape;804;p9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5" name="Google Shape;805;p95"/>
          <p:cNvGrpSpPr/>
          <p:nvPr/>
        </p:nvGrpSpPr>
        <p:grpSpPr>
          <a:xfrm>
            <a:off x="0" y="1116904"/>
            <a:ext cx="503883" cy="1931922"/>
            <a:chOff x="0" y="-38100"/>
            <a:chExt cx="131775" cy="505235"/>
          </a:xfrm>
        </p:grpSpPr>
        <p:sp>
          <p:nvSpPr>
            <p:cNvPr id="806" name="Google Shape;806;p9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7" name="Google Shape;807;p9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08" name="Google Shape;808;p95"/>
          <p:cNvPicPr preferRelativeResize="0"/>
          <p:nvPr/>
        </p:nvPicPr>
        <p:blipFill rotWithShape="1">
          <a:blip r:embed="rId4">
            <a:alphaModFix/>
          </a:blip>
          <a:srcRect b="0" l="0" r="0" t="0"/>
          <a:stretch/>
        </p:blipFill>
        <p:spPr>
          <a:xfrm>
            <a:off x="11806780" y="2589663"/>
            <a:ext cx="6016455" cy="601645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p9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909"/>
              <a:buNone/>
            </a:pPr>
            <a:r>
              <a:rPr b="1" lang="en-US">
                <a:latin typeface="Bricolage Grotesque"/>
                <a:ea typeface="Bricolage Grotesque"/>
                <a:cs typeface="Bricolage Grotesque"/>
                <a:sym typeface="Bricolage Grotesque"/>
              </a:rPr>
              <a:t>A mesterséges intelligencia által generált tartalom jelei</a:t>
            </a:r>
            <a:endParaRPr/>
          </a:p>
          <a:p>
            <a:pPr indent="0" lvl="0" marL="0" rtl="0" algn="l">
              <a:lnSpc>
                <a:spcPct val="100000"/>
              </a:lnSpc>
              <a:spcBef>
                <a:spcPts val="0"/>
              </a:spcBef>
              <a:spcAft>
                <a:spcPts val="0"/>
              </a:spcAft>
              <a:buClr>
                <a:schemeClr val="dk1"/>
              </a:buClr>
              <a:buSzPct val="40909"/>
              <a:buNone/>
            </a:pPr>
            <a:r>
              <a:t/>
            </a:r>
            <a:endParaRPr b="1">
              <a:latin typeface="Bricolage Grotesque"/>
              <a:ea typeface="Bricolage Grotesque"/>
              <a:cs typeface="Bricolage Grotesque"/>
              <a:sym typeface="Bricolage Grotesque"/>
            </a:endParaRPr>
          </a:p>
        </p:txBody>
      </p:sp>
      <p:sp>
        <p:nvSpPr>
          <p:cNvPr id="814" name="Google Shape;814;p96"/>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chemeClr val="dk1"/>
              </a:buClr>
              <a:buSzPts val="1100"/>
              <a:buFont typeface="Arial"/>
              <a:buNone/>
            </a:pPr>
            <a:r>
              <a:rPr lang="en-US">
                <a:solidFill>
                  <a:schemeClr val="dk1"/>
                </a:solidFill>
              </a:rPr>
              <a:t>Hang/videó (vitapontok):</a:t>
            </a:r>
            <a:endParaRPr>
              <a:solidFill>
                <a:schemeClr val="dk1"/>
              </a:solidFill>
            </a:endParaRPr>
          </a:p>
          <a:p>
            <a:pPr indent="-431800" lvl="0" marL="457200" rtl="0" algn="ctr">
              <a:lnSpc>
                <a:spcPct val="100000"/>
              </a:lnSpc>
              <a:spcBef>
                <a:spcPts val="640"/>
              </a:spcBef>
              <a:spcAft>
                <a:spcPts val="0"/>
              </a:spcAft>
              <a:buClr>
                <a:schemeClr val="dk1"/>
              </a:buClr>
              <a:buSzPts val="1100"/>
              <a:buFont typeface="Arial"/>
              <a:buNone/>
            </a:pPr>
            <a:r>
              <a:t/>
            </a:r>
            <a:endParaRPr>
              <a:solidFill>
                <a:schemeClr val="dk1"/>
              </a:solidFill>
            </a:endParaRPr>
          </a:p>
          <a:p>
            <a:pPr indent="-431800" lvl="0" marL="457200" rtl="0" algn="ctr">
              <a:lnSpc>
                <a:spcPct val="100000"/>
              </a:lnSpc>
              <a:spcBef>
                <a:spcPts val="640"/>
              </a:spcBef>
              <a:spcAft>
                <a:spcPts val="0"/>
              </a:spcAft>
              <a:buClr>
                <a:schemeClr val="dk1"/>
              </a:buClr>
              <a:buSzPts val="1100"/>
              <a:buFont typeface="Arial"/>
              <a:buNone/>
            </a:pPr>
            <a:r>
              <a:rPr lang="en-US">
                <a:solidFill>
                  <a:schemeClr val="dk1"/>
                </a:solidFill>
              </a:rPr>
              <a:t>Természetellenes arcmozgások/szempislogások: Túl kevés, túl sok vagy robotikus.</a:t>
            </a:r>
            <a:endParaRPr>
              <a:solidFill>
                <a:schemeClr val="dk1"/>
              </a:solidFill>
            </a:endParaRPr>
          </a:p>
          <a:p>
            <a:pPr indent="-431800" lvl="0" marL="457200" rtl="0" algn="ctr">
              <a:lnSpc>
                <a:spcPct val="100000"/>
              </a:lnSpc>
              <a:spcBef>
                <a:spcPts val="640"/>
              </a:spcBef>
              <a:spcAft>
                <a:spcPts val="0"/>
              </a:spcAft>
              <a:buClr>
                <a:schemeClr val="dk1"/>
              </a:buClr>
              <a:buSzPts val="1100"/>
              <a:buFont typeface="Arial"/>
              <a:buNone/>
            </a:pPr>
            <a:r>
              <a:rPr lang="en-US">
                <a:solidFill>
                  <a:schemeClr val="dk1"/>
                </a:solidFill>
              </a:rPr>
              <a:t>Ajakszinkron problémák: Nem összeillő szavak és szájmozgások.</a:t>
            </a:r>
            <a:endParaRPr>
              <a:solidFill>
                <a:schemeClr val="dk1"/>
              </a:solidFill>
            </a:endParaRPr>
          </a:p>
          <a:p>
            <a:pPr indent="-431800" lvl="0" marL="457200" rtl="0" algn="ctr">
              <a:lnSpc>
                <a:spcPct val="100000"/>
              </a:lnSpc>
              <a:spcBef>
                <a:spcPts val="640"/>
              </a:spcBef>
              <a:spcAft>
                <a:spcPts val="0"/>
              </a:spcAft>
              <a:buClr>
                <a:schemeClr val="dk1"/>
              </a:buClr>
              <a:buSzPts val="1100"/>
              <a:buFont typeface="Arial"/>
              <a:buNone/>
            </a:pPr>
            <a:r>
              <a:rPr lang="en-US">
                <a:solidFill>
                  <a:schemeClr val="dk1"/>
                </a:solidFill>
              </a:rPr>
              <a:t>Robot vagy monoton hang: Hiányzik a természetes hanglejtés vagy érzelem.</a:t>
            </a:r>
            <a:endParaRPr>
              <a:solidFill>
                <a:schemeClr val="dk1"/>
              </a:solidFill>
            </a:endParaRPr>
          </a:p>
          <a:p>
            <a:pPr indent="-431800" lvl="0" marL="457200" rtl="0" algn="ctr">
              <a:lnSpc>
                <a:spcPct val="100000"/>
              </a:lnSpc>
              <a:spcBef>
                <a:spcPts val="640"/>
              </a:spcBef>
              <a:spcAft>
                <a:spcPts val="0"/>
              </a:spcAft>
              <a:buClr>
                <a:schemeClr val="dk1"/>
              </a:buClr>
              <a:buSzPts val="1100"/>
              <a:buFont typeface="Arial"/>
              <a:buNone/>
            </a:pPr>
            <a:r>
              <a:rPr lang="en-US">
                <a:solidFill>
                  <a:schemeClr val="dk1"/>
                </a:solidFill>
              </a:rPr>
              <a:t>A testbeszéd következetlensége: A beszéd és a gesztusok közötti eltérés.</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815" name="Google Shape;815;p9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6" name="Google Shape;816;p96"/>
          <p:cNvGrpSpPr/>
          <p:nvPr/>
        </p:nvGrpSpPr>
        <p:grpSpPr>
          <a:xfrm>
            <a:off x="790770" y="-112458"/>
            <a:ext cx="1427175" cy="786776"/>
            <a:chOff x="0" y="-38100"/>
            <a:chExt cx="373234" cy="205757"/>
          </a:xfrm>
        </p:grpSpPr>
        <p:sp>
          <p:nvSpPr>
            <p:cNvPr id="817" name="Google Shape;817;p9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8" name="Google Shape;818;p9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9" name="Google Shape;819;p96"/>
          <p:cNvGrpSpPr/>
          <p:nvPr/>
        </p:nvGrpSpPr>
        <p:grpSpPr>
          <a:xfrm>
            <a:off x="0" y="-112458"/>
            <a:ext cx="315272" cy="786776"/>
            <a:chOff x="0" y="-38100"/>
            <a:chExt cx="82450" cy="205757"/>
          </a:xfrm>
        </p:grpSpPr>
        <p:sp>
          <p:nvSpPr>
            <p:cNvPr id="820" name="Google Shape;820;p9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1" name="Google Shape;821;p9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2" name="Google Shape;822;p96"/>
          <p:cNvGrpSpPr/>
          <p:nvPr/>
        </p:nvGrpSpPr>
        <p:grpSpPr>
          <a:xfrm>
            <a:off x="0" y="1116904"/>
            <a:ext cx="503883" cy="1931922"/>
            <a:chOff x="0" y="-38100"/>
            <a:chExt cx="131775" cy="505235"/>
          </a:xfrm>
        </p:grpSpPr>
        <p:sp>
          <p:nvSpPr>
            <p:cNvPr id="823" name="Google Shape;823;p9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4" name="Google Shape;824;p9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25" name="Google Shape;825;p96"/>
          <p:cNvPicPr preferRelativeResize="0"/>
          <p:nvPr/>
        </p:nvPicPr>
        <p:blipFill rotWithShape="1">
          <a:blip r:embed="rId4">
            <a:alphaModFix/>
          </a:blip>
          <a:srcRect b="0" l="0" r="0" t="0"/>
          <a:stretch/>
        </p:blipFill>
        <p:spPr>
          <a:xfrm>
            <a:off x="11275358" y="2814917"/>
            <a:ext cx="5988424" cy="59884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2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 name="Google Shape;174;p2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5" name="Google Shape;175;p24"/>
          <p:cNvGrpSpPr/>
          <p:nvPr/>
        </p:nvGrpSpPr>
        <p:grpSpPr>
          <a:xfrm>
            <a:off x="6111849" y="2794410"/>
            <a:ext cx="7685891" cy="2168895"/>
            <a:chOff x="0" y="-47625"/>
            <a:chExt cx="1484188" cy="418826"/>
          </a:xfrm>
        </p:grpSpPr>
        <p:sp>
          <p:nvSpPr>
            <p:cNvPr id="176" name="Google Shape;176;p2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 name="Google Shape;177;p24"/>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8" name="Google Shape;178;p24"/>
          <p:cNvGrpSpPr/>
          <p:nvPr/>
        </p:nvGrpSpPr>
        <p:grpSpPr>
          <a:xfrm>
            <a:off x="-696258" y="-1193133"/>
            <a:ext cx="7178388" cy="12095887"/>
            <a:chOff x="0" y="-57150"/>
            <a:chExt cx="1890604" cy="3185748"/>
          </a:xfrm>
        </p:grpSpPr>
        <p:sp>
          <p:nvSpPr>
            <p:cNvPr id="179" name="Google Shape;179;p2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 name="Google Shape;180;p24"/>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1" name="Google Shape;181;p2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 name="Google Shape;182;p24"/>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 name="Google Shape;183;p24"/>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84" name="Google Shape;184;p24"/>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85" name="Google Shape;185;p24"/>
          <p:cNvSpPr txBox="1"/>
          <p:nvPr/>
        </p:nvSpPr>
        <p:spPr>
          <a:xfrm>
            <a:off x="4759921" y="3423551"/>
            <a:ext cx="97605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Belépési értékelés</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g3b0f04611e5_0_1117"/>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40909"/>
              <a:buFont typeface="Arial"/>
              <a:buNone/>
            </a:pPr>
            <a:r>
              <a:rPr b="1" lang="en-US">
                <a:latin typeface="Bricolage Grotesque"/>
                <a:ea typeface="Bricolage Grotesque"/>
                <a:cs typeface="Bricolage Grotesque"/>
                <a:sym typeface="Bricolage Grotesque"/>
              </a:rPr>
              <a:t>A mesterséges intelligencia által generált tartalom jelei</a:t>
            </a:r>
            <a:endParaRPr/>
          </a:p>
          <a:p>
            <a:pPr indent="0" lvl="0" marL="0" rtl="0" algn="l">
              <a:lnSpc>
                <a:spcPct val="100000"/>
              </a:lnSpc>
              <a:spcBef>
                <a:spcPts val="0"/>
              </a:spcBef>
              <a:spcAft>
                <a:spcPts val="0"/>
              </a:spcAft>
              <a:buClr>
                <a:schemeClr val="dk1"/>
              </a:buClr>
              <a:buSzPct val="40909"/>
              <a:buNone/>
            </a:pPr>
            <a:r>
              <a:t/>
            </a:r>
            <a:endParaRPr b="1">
              <a:latin typeface="Bricolage Grotesque"/>
              <a:ea typeface="Bricolage Grotesque"/>
              <a:cs typeface="Bricolage Grotesque"/>
              <a:sym typeface="Bricolage Grotesque"/>
            </a:endParaRPr>
          </a:p>
        </p:txBody>
      </p:sp>
      <p:sp>
        <p:nvSpPr>
          <p:cNvPr id="831" name="Google Shape;831;g3b0f04611e5_0_1117"/>
          <p:cNvSpPr txBox="1"/>
          <p:nvPr>
            <p:ph idx="1" type="subTitle"/>
          </p:nvPr>
        </p:nvSpPr>
        <p:spPr>
          <a:xfrm>
            <a:off x="503883" y="2592999"/>
            <a:ext cx="9124200" cy="7059300"/>
          </a:xfrm>
          <a:prstGeom prst="rect">
            <a:avLst/>
          </a:prstGeom>
          <a:noFill/>
          <a:ln>
            <a:noFill/>
          </a:ln>
        </p:spPr>
        <p:txBody>
          <a:bodyPr anchorCtr="0" anchor="t" bIns="45700" lIns="91425" spcFirstLastPara="1" rIns="91425" wrap="square" tIns="45700">
            <a:normAutofit/>
          </a:bodyPr>
          <a:lstStyle/>
          <a:p>
            <a:pPr indent="-431800" lvl="0" marL="457200" rtl="0" algn="ctr">
              <a:spcBef>
                <a:spcPts val="640"/>
              </a:spcBef>
              <a:spcAft>
                <a:spcPts val="0"/>
              </a:spcAft>
              <a:buClr>
                <a:schemeClr val="dk1"/>
              </a:buClr>
              <a:buSzPts val="1100"/>
              <a:buFont typeface="Arial"/>
              <a:buNone/>
            </a:pPr>
            <a:r>
              <a:rPr lang="en-US">
                <a:solidFill>
                  <a:schemeClr val="dk1"/>
                </a:solidFill>
              </a:rPr>
              <a:t>Miközben a mesterséges intelligencia egyre kifinomultabbá válik, számos eszköz fejlesztése folyamatban van a segítségnyújtásra. Néhány példa:</a:t>
            </a:r>
            <a:endParaRPr>
              <a:solidFill>
                <a:schemeClr val="dk1"/>
              </a:solidFill>
            </a:endParaRPr>
          </a:p>
          <a:p>
            <a:pPr indent="-431800" lvl="0" marL="457200" rtl="0" algn="ctr">
              <a:spcBef>
                <a:spcPts val="640"/>
              </a:spcBef>
              <a:spcAft>
                <a:spcPts val="0"/>
              </a:spcAft>
              <a:buClr>
                <a:schemeClr val="dk1"/>
              </a:buClr>
              <a:buSzPts val="1100"/>
              <a:buFont typeface="Arial"/>
              <a:buNone/>
            </a:pPr>
            <a:r>
              <a:rPr lang="en-US">
                <a:solidFill>
                  <a:schemeClr val="dk1"/>
                </a:solidFill>
              </a:rPr>
              <a:t>Deepware.ai (videókutatáshoz)</a:t>
            </a:r>
            <a:endParaRPr>
              <a:solidFill>
                <a:schemeClr val="dk1"/>
              </a:solidFill>
            </a:endParaRPr>
          </a:p>
          <a:p>
            <a:pPr indent="-431800" lvl="0" marL="457200" rtl="0" algn="ctr">
              <a:spcBef>
                <a:spcPts val="640"/>
              </a:spcBef>
              <a:spcAft>
                <a:spcPts val="0"/>
              </a:spcAft>
              <a:buClr>
                <a:schemeClr val="dk1"/>
              </a:buClr>
              <a:buSzPts val="1100"/>
              <a:buFont typeface="Arial"/>
              <a:buNone/>
            </a:pPr>
            <a:r>
              <a:rPr lang="en-US">
                <a:solidFill>
                  <a:schemeClr val="dk1"/>
                </a:solidFill>
              </a:rPr>
              <a:t>GPT-2 Output Detector vagy AI Text Classifier (szövegérzékeléshez - bár ezek folyamatosan fejlődnek)</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832" name="Google Shape;832;g3b0f04611e5_0_111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33" name="Google Shape;833;g3b0f04611e5_0_1117"/>
          <p:cNvGrpSpPr/>
          <p:nvPr/>
        </p:nvGrpSpPr>
        <p:grpSpPr>
          <a:xfrm>
            <a:off x="790770" y="-112458"/>
            <a:ext cx="1427172" cy="786938"/>
            <a:chOff x="0" y="-38100"/>
            <a:chExt cx="373234" cy="205800"/>
          </a:xfrm>
        </p:grpSpPr>
        <p:sp>
          <p:nvSpPr>
            <p:cNvPr id="834" name="Google Shape;834;g3b0f04611e5_0_111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5" name="Google Shape;835;g3b0f04611e5_0_1117"/>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6" name="Google Shape;836;g3b0f04611e5_0_1117"/>
          <p:cNvGrpSpPr/>
          <p:nvPr/>
        </p:nvGrpSpPr>
        <p:grpSpPr>
          <a:xfrm>
            <a:off x="0" y="-112458"/>
            <a:ext cx="315464" cy="786938"/>
            <a:chOff x="0" y="-38100"/>
            <a:chExt cx="82500" cy="205800"/>
          </a:xfrm>
        </p:grpSpPr>
        <p:sp>
          <p:nvSpPr>
            <p:cNvPr id="837" name="Google Shape;837;g3b0f04611e5_0_111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8" name="Google Shape;838;g3b0f04611e5_0_1117"/>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9" name="Google Shape;839;g3b0f04611e5_0_1117"/>
          <p:cNvGrpSpPr/>
          <p:nvPr/>
        </p:nvGrpSpPr>
        <p:grpSpPr>
          <a:xfrm>
            <a:off x="0" y="1116904"/>
            <a:ext cx="503881" cy="1931918"/>
            <a:chOff x="0" y="-38100"/>
            <a:chExt cx="131775" cy="505235"/>
          </a:xfrm>
        </p:grpSpPr>
        <p:sp>
          <p:nvSpPr>
            <p:cNvPr id="840" name="Google Shape;840;g3b0f04611e5_0_111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1" name="Google Shape;841;g3b0f04611e5_0_1117"/>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42" name="Google Shape;842;g3b0f04611e5_0_1117"/>
          <p:cNvPicPr preferRelativeResize="0"/>
          <p:nvPr/>
        </p:nvPicPr>
        <p:blipFill rotWithShape="1">
          <a:blip r:embed="rId4">
            <a:alphaModFix/>
          </a:blip>
          <a:srcRect b="0" l="0" r="0" t="0"/>
          <a:stretch/>
        </p:blipFill>
        <p:spPr>
          <a:xfrm>
            <a:off x="11119034" y="2592999"/>
            <a:ext cx="6322803" cy="6322803"/>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9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Mesterséges intelligencia által generált tartalom észlelése</a:t>
            </a:r>
            <a:endParaRPr/>
          </a:p>
        </p:txBody>
      </p:sp>
      <p:sp>
        <p:nvSpPr>
          <p:cNvPr id="848" name="Google Shape;848;p97"/>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l">
              <a:spcBef>
                <a:spcPts val="640"/>
              </a:spcBef>
              <a:spcAft>
                <a:spcPts val="0"/>
              </a:spcAft>
              <a:buClr>
                <a:schemeClr val="dk1"/>
              </a:buClr>
              <a:buSzPts val="1100"/>
              <a:buFont typeface="Arial"/>
              <a:buNone/>
            </a:pPr>
            <a:r>
              <a:rPr lang="en-US" sz="3800">
                <a:solidFill>
                  <a:schemeClr val="dk1"/>
                </a:solidFill>
              </a:rPr>
              <a:t>A résztvevők tartalommintákat (szöveget, képeket vagy videókat) kapnak, amelyek mesterséges intelligencia által generált és ember által létrehozott tartalmak keverékét tartalmazzák.</a:t>
            </a:r>
            <a:endParaRPr sz="3800">
              <a:solidFill>
                <a:schemeClr val="dk1"/>
              </a:solidFill>
            </a:endParaRPr>
          </a:p>
          <a:p>
            <a:pPr indent="-431800" lvl="0" marL="457200" rtl="0" algn="l">
              <a:spcBef>
                <a:spcPts val="640"/>
              </a:spcBef>
              <a:spcAft>
                <a:spcPts val="0"/>
              </a:spcAft>
              <a:buClr>
                <a:schemeClr val="dk1"/>
              </a:buClr>
              <a:buSzPts val="1100"/>
              <a:buFont typeface="Arial"/>
              <a:buNone/>
            </a:pPr>
            <a:r>
              <a:t/>
            </a:r>
            <a:endParaRPr sz="3800">
              <a:solidFill>
                <a:schemeClr val="dk1"/>
              </a:solidFill>
            </a:endParaRPr>
          </a:p>
          <a:p>
            <a:pPr indent="-431800" lvl="0" marL="457200" rtl="0" algn="l">
              <a:spcBef>
                <a:spcPts val="640"/>
              </a:spcBef>
              <a:spcAft>
                <a:spcPts val="0"/>
              </a:spcAft>
              <a:buClr>
                <a:schemeClr val="dk1"/>
              </a:buClr>
              <a:buSzPts val="1100"/>
              <a:buNone/>
            </a:pPr>
            <a:r>
              <a:rPr lang="en-US" sz="3800">
                <a:solidFill>
                  <a:schemeClr val="dk1"/>
                </a:solidFill>
              </a:rPr>
              <a:t>Kritikus gondolkodásmódjuk és a javasolt észlelőeszközök segítségével értékelik, hogy az egyes minták ember vagy mesterséges intelligencia által generáltak-e.</a:t>
            </a:r>
            <a:endParaRPr sz="3800">
              <a:solidFill>
                <a:schemeClr val="dk1"/>
              </a:solidFill>
            </a:endParaRPr>
          </a:p>
        </p:txBody>
      </p:sp>
      <p:sp>
        <p:nvSpPr>
          <p:cNvPr id="849" name="Google Shape;849;p9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0" name="Google Shape;850;p97"/>
          <p:cNvGrpSpPr/>
          <p:nvPr/>
        </p:nvGrpSpPr>
        <p:grpSpPr>
          <a:xfrm>
            <a:off x="790770" y="-112458"/>
            <a:ext cx="1427175" cy="786776"/>
            <a:chOff x="0" y="-38100"/>
            <a:chExt cx="373234" cy="205757"/>
          </a:xfrm>
        </p:grpSpPr>
        <p:sp>
          <p:nvSpPr>
            <p:cNvPr id="851" name="Google Shape;851;p9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2" name="Google Shape;852;p9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3" name="Google Shape;853;p97"/>
          <p:cNvGrpSpPr/>
          <p:nvPr/>
        </p:nvGrpSpPr>
        <p:grpSpPr>
          <a:xfrm>
            <a:off x="0" y="-112458"/>
            <a:ext cx="315272" cy="786776"/>
            <a:chOff x="0" y="-38100"/>
            <a:chExt cx="82450" cy="205757"/>
          </a:xfrm>
        </p:grpSpPr>
        <p:sp>
          <p:nvSpPr>
            <p:cNvPr id="854" name="Google Shape;854;p9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5" name="Google Shape;855;p9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6" name="Google Shape;856;p97"/>
          <p:cNvGrpSpPr/>
          <p:nvPr/>
        </p:nvGrpSpPr>
        <p:grpSpPr>
          <a:xfrm>
            <a:off x="0" y="1116904"/>
            <a:ext cx="503883" cy="1931922"/>
            <a:chOff x="0" y="-38100"/>
            <a:chExt cx="131775" cy="505235"/>
          </a:xfrm>
        </p:grpSpPr>
        <p:sp>
          <p:nvSpPr>
            <p:cNvPr id="857" name="Google Shape;857;p9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8" name="Google Shape;858;p9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59" name="Google Shape;859;p97"/>
          <p:cNvPicPr preferRelativeResize="0"/>
          <p:nvPr/>
        </p:nvPicPr>
        <p:blipFill rotWithShape="1">
          <a:blip r:embed="rId4">
            <a:alphaModFix/>
          </a:blip>
          <a:srcRect b="0" l="0" r="0" t="0"/>
          <a:stretch/>
        </p:blipFill>
        <p:spPr>
          <a:xfrm>
            <a:off x="11193437" y="3048822"/>
            <a:ext cx="6248400" cy="52070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g3b0f04611e5_0_1226"/>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Mesterséges intelligencia által generált tartalom észlelése</a:t>
            </a:r>
            <a:endParaRPr b="1">
              <a:latin typeface="Bricolage Grotesque"/>
              <a:ea typeface="Bricolage Grotesque"/>
              <a:cs typeface="Bricolage Grotesque"/>
              <a:sym typeface="Bricolage Grotesque"/>
            </a:endParaRPr>
          </a:p>
        </p:txBody>
      </p:sp>
      <p:sp>
        <p:nvSpPr>
          <p:cNvPr id="865" name="Google Shape;865;g3b0f04611e5_0_1226"/>
          <p:cNvSpPr txBox="1"/>
          <p:nvPr>
            <p:ph idx="1" type="subTitle"/>
          </p:nvPr>
        </p:nvSpPr>
        <p:spPr>
          <a:xfrm>
            <a:off x="1013345" y="2589663"/>
            <a:ext cx="8937600" cy="7059300"/>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A résztvevők egy reflektív gyakorlatot végeznek, amelyben megvitatják az észlelési folyamatukat és a mesterséges intelligencia által generált média lehetséges következményeit a digitális tartalmakba vetett bizalomra, opcionálisan pedig megoszthatják gondolataikat egy közös vitafórumon.</a:t>
            </a:r>
            <a:endParaRPr/>
          </a:p>
        </p:txBody>
      </p:sp>
      <p:sp>
        <p:nvSpPr>
          <p:cNvPr id="866" name="Google Shape;866;g3b0f04611e5_0_12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7" name="Google Shape;867;g3b0f04611e5_0_1226"/>
          <p:cNvGrpSpPr/>
          <p:nvPr/>
        </p:nvGrpSpPr>
        <p:grpSpPr>
          <a:xfrm>
            <a:off x="790770" y="-112458"/>
            <a:ext cx="1427172" cy="786938"/>
            <a:chOff x="0" y="-38100"/>
            <a:chExt cx="373234" cy="205800"/>
          </a:xfrm>
        </p:grpSpPr>
        <p:sp>
          <p:nvSpPr>
            <p:cNvPr id="868" name="Google Shape;868;g3b0f04611e5_0_12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9" name="Google Shape;869;g3b0f04611e5_0_1226"/>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0" name="Google Shape;870;g3b0f04611e5_0_1226"/>
          <p:cNvGrpSpPr/>
          <p:nvPr/>
        </p:nvGrpSpPr>
        <p:grpSpPr>
          <a:xfrm>
            <a:off x="0" y="-112458"/>
            <a:ext cx="315464" cy="786938"/>
            <a:chOff x="0" y="-38100"/>
            <a:chExt cx="82500" cy="205800"/>
          </a:xfrm>
        </p:grpSpPr>
        <p:sp>
          <p:nvSpPr>
            <p:cNvPr id="871" name="Google Shape;871;g3b0f04611e5_0_12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2" name="Google Shape;872;g3b0f04611e5_0_1226"/>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3" name="Google Shape;873;g3b0f04611e5_0_1226"/>
          <p:cNvGrpSpPr/>
          <p:nvPr/>
        </p:nvGrpSpPr>
        <p:grpSpPr>
          <a:xfrm>
            <a:off x="0" y="1116904"/>
            <a:ext cx="503881" cy="1931918"/>
            <a:chOff x="0" y="-38100"/>
            <a:chExt cx="131775" cy="505235"/>
          </a:xfrm>
        </p:grpSpPr>
        <p:sp>
          <p:nvSpPr>
            <p:cNvPr id="874" name="Google Shape;874;g3b0f04611e5_0_12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5" name="Google Shape;875;g3b0f04611e5_0_1226"/>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76" name="Google Shape;876;g3b0f04611e5_0_1226"/>
          <p:cNvPicPr preferRelativeResize="0"/>
          <p:nvPr/>
        </p:nvPicPr>
        <p:blipFill rotWithShape="1">
          <a:blip r:embed="rId4">
            <a:alphaModFix/>
          </a:blip>
          <a:srcRect b="0" l="0" r="0" t="0"/>
          <a:stretch/>
        </p:blipFill>
        <p:spPr>
          <a:xfrm>
            <a:off x="10862732" y="2844800"/>
            <a:ext cx="6841070" cy="51308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10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Fő tanulságok</a:t>
            </a:r>
            <a:endParaRPr/>
          </a:p>
        </p:txBody>
      </p:sp>
      <p:sp>
        <p:nvSpPr>
          <p:cNvPr id="882" name="Google Shape;882;p102"/>
          <p:cNvSpPr txBox="1"/>
          <p:nvPr>
            <p:ph idx="1" type="subTitle"/>
          </p:nvPr>
        </p:nvSpPr>
        <p:spPr>
          <a:xfrm>
            <a:off x="503883" y="2592999"/>
            <a:ext cx="11311599" cy="7059304"/>
          </a:xfrm>
          <a:prstGeom prst="rect">
            <a:avLst/>
          </a:prstGeom>
          <a:noFill/>
          <a:ln>
            <a:noFill/>
          </a:ln>
        </p:spPr>
        <p:txBody>
          <a:bodyPr anchorCtr="0" anchor="t" bIns="45700" lIns="91425" spcFirstLastPara="1" rIns="91425" wrap="square" tIns="45700">
            <a:normAutofit/>
          </a:bodyPr>
          <a:lstStyle/>
          <a:p>
            <a:pPr indent="-457200" lvl="0" marL="457200" rtl="0" algn="l">
              <a:lnSpc>
                <a:spcPct val="100000"/>
              </a:lnSpc>
              <a:spcBef>
                <a:spcPts val="640"/>
              </a:spcBef>
              <a:spcAft>
                <a:spcPts val="0"/>
              </a:spcAft>
              <a:buSzPts val="3200"/>
              <a:buChar char="•"/>
            </a:pPr>
            <a:r>
              <a:rPr lang="en-US">
                <a:solidFill>
                  <a:schemeClr val="dk1"/>
                </a:solidFill>
              </a:rPr>
              <a:t>Az olyan strukturált értékelési módszerek, mint a CRAAP és a SIFT, nélkülözhetetlen eszközök az online információk kritikus elemzéséhez.</a:t>
            </a:r>
            <a:endParaRPr>
              <a:solidFill>
                <a:schemeClr val="dk1"/>
              </a:solidFill>
            </a:endParaRPr>
          </a:p>
          <a:p>
            <a:pPr indent="-457200" lvl="0" marL="457200" rtl="0" algn="l">
              <a:lnSpc>
                <a:spcPct val="100000"/>
              </a:lnSpc>
              <a:spcBef>
                <a:spcPts val="640"/>
              </a:spcBef>
              <a:spcAft>
                <a:spcPts val="0"/>
              </a:spcAft>
              <a:buSzPts val="3200"/>
              <a:buChar char="•"/>
            </a:pPr>
            <a:r>
              <a:rPr lang="en-US">
                <a:solidFill>
                  <a:schemeClr val="dk1"/>
                </a:solidFill>
              </a:rPr>
              <a:t>A hatékony félretájékoztatás-észlelés szisztematikus keretrendszerek és agilis tényellenőrző technikák kombinációját igényli.</a:t>
            </a:r>
            <a:endParaRPr>
              <a:solidFill>
                <a:schemeClr val="dk1"/>
              </a:solidFill>
            </a:endParaRPr>
          </a:p>
          <a:p>
            <a:pPr indent="-457200" lvl="0" marL="457200" rtl="0" algn="l">
              <a:lnSpc>
                <a:spcPct val="100000"/>
              </a:lnSpc>
              <a:spcBef>
                <a:spcPts val="640"/>
              </a:spcBef>
              <a:spcAft>
                <a:spcPts val="0"/>
              </a:spcAft>
              <a:buSzPts val="3200"/>
              <a:buChar char="•"/>
            </a:pPr>
            <a:r>
              <a:rPr lang="en-US">
                <a:solidFill>
                  <a:schemeClr val="dk1"/>
                </a:solidFill>
              </a:rPr>
              <a:t>A mesterséges intelligencia által generált tartalmak térnyerése új összetettségeket vezet be, ezért elengedhetetlen a szintetikus média finom „árulkodó” jeleinek felismerése.</a:t>
            </a:r>
            <a:endParaRPr>
              <a:solidFill>
                <a:schemeClr val="dk1"/>
              </a:solidFill>
            </a:endParaRPr>
          </a:p>
          <a:p>
            <a:pPr indent="-457200" lvl="0" marL="457200" rtl="0" algn="l">
              <a:lnSpc>
                <a:spcPct val="100000"/>
              </a:lnSpc>
              <a:spcBef>
                <a:spcPts val="640"/>
              </a:spcBef>
              <a:spcAft>
                <a:spcPts val="0"/>
              </a:spcAft>
              <a:buSzPts val="3200"/>
              <a:buChar char="•"/>
            </a:pPr>
            <a:r>
              <a:rPr lang="en-US">
                <a:solidFill>
                  <a:schemeClr val="dk1"/>
                </a:solidFill>
              </a:rPr>
              <a:t>A kritikus és kérdező gondolkodásmód kialakítása elengedhetetlen a változó digitális környezetben való eligazodáshoz és a megalapozott döntések meghozatalához.</a:t>
            </a:r>
            <a:endParaRPr>
              <a:solidFill>
                <a:schemeClr val="dk1"/>
              </a:solidFill>
            </a:endParaRPr>
          </a:p>
        </p:txBody>
      </p:sp>
      <p:sp>
        <p:nvSpPr>
          <p:cNvPr id="883" name="Google Shape;883;p10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84" name="Google Shape;884;p102"/>
          <p:cNvGrpSpPr/>
          <p:nvPr/>
        </p:nvGrpSpPr>
        <p:grpSpPr>
          <a:xfrm>
            <a:off x="790770" y="-112458"/>
            <a:ext cx="1427175" cy="786776"/>
            <a:chOff x="0" y="-38100"/>
            <a:chExt cx="373234" cy="205757"/>
          </a:xfrm>
        </p:grpSpPr>
        <p:sp>
          <p:nvSpPr>
            <p:cNvPr id="885" name="Google Shape;885;p10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6" name="Google Shape;886;p10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87" name="Google Shape;887;p102"/>
          <p:cNvGrpSpPr/>
          <p:nvPr/>
        </p:nvGrpSpPr>
        <p:grpSpPr>
          <a:xfrm>
            <a:off x="0" y="-112458"/>
            <a:ext cx="315272" cy="786776"/>
            <a:chOff x="0" y="-38100"/>
            <a:chExt cx="82450" cy="205757"/>
          </a:xfrm>
        </p:grpSpPr>
        <p:sp>
          <p:nvSpPr>
            <p:cNvPr id="888" name="Google Shape;888;p10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9" name="Google Shape;889;p10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0" name="Google Shape;890;p102"/>
          <p:cNvGrpSpPr/>
          <p:nvPr/>
        </p:nvGrpSpPr>
        <p:grpSpPr>
          <a:xfrm>
            <a:off x="0" y="1116904"/>
            <a:ext cx="503883" cy="1931922"/>
            <a:chOff x="0" y="-38100"/>
            <a:chExt cx="131775" cy="505235"/>
          </a:xfrm>
        </p:grpSpPr>
        <p:sp>
          <p:nvSpPr>
            <p:cNvPr id="891" name="Google Shape;891;p10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2" name="Google Shape;892;p10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93" name="Google Shape;893;p102"/>
          <p:cNvPicPr preferRelativeResize="0"/>
          <p:nvPr/>
        </p:nvPicPr>
        <p:blipFill rotWithShape="1">
          <a:blip r:embed="rId4">
            <a:alphaModFix/>
          </a:blip>
          <a:srcRect b="0" l="0" r="0" t="0"/>
          <a:stretch/>
        </p:blipFill>
        <p:spPr>
          <a:xfrm>
            <a:off x="12319365" y="3443268"/>
            <a:ext cx="5026470" cy="428430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103"/>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9" name="Google Shape;899;p103"/>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0" name="Google Shape;900;p103"/>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01" name="Google Shape;901;p103"/>
          <p:cNvGrpSpPr/>
          <p:nvPr/>
        </p:nvGrpSpPr>
        <p:grpSpPr>
          <a:xfrm>
            <a:off x="6111849" y="2794410"/>
            <a:ext cx="7685891" cy="2168895"/>
            <a:chOff x="0" y="-47625"/>
            <a:chExt cx="1484188" cy="418826"/>
          </a:xfrm>
        </p:grpSpPr>
        <p:sp>
          <p:nvSpPr>
            <p:cNvPr id="902" name="Google Shape;902;p103"/>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3" name="Google Shape;903;p103"/>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4" name="Google Shape;904;p103"/>
          <p:cNvGrpSpPr/>
          <p:nvPr/>
        </p:nvGrpSpPr>
        <p:grpSpPr>
          <a:xfrm>
            <a:off x="-696258" y="-1193133"/>
            <a:ext cx="7178388" cy="12095887"/>
            <a:chOff x="0" y="-57150"/>
            <a:chExt cx="1890604" cy="3185748"/>
          </a:xfrm>
        </p:grpSpPr>
        <p:sp>
          <p:nvSpPr>
            <p:cNvPr id="905" name="Google Shape;905;p103"/>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6" name="Google Shape;906;p103"/>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07" name="Google Shape;907;p103"/>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8" name="Google Shape;908;p103"/>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9" name="Google Shape;909;p103"/>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910" name="Google Shape;910;p103"/>
          <p:cNvSpPr txBox="1"/>
          <p:nvPr/>
        </p:nvSpPr>
        <p:spPr>
          <a:xfrm>
            <a:off x="-1725735" y="6821207"/>
            <a:ext cx="5508900" cy="5481900"/>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a:t>
            </a:r>
            <a:r>
              <a:rPr b="1" lang="en-US" sz="37888">
                <a:solidFill>
                  <a:srgbClr val="EFEFEF"/>
                </a:solidFill>
              </a:rPr>
              <a:t>3</a:t>
            </a:r>
            <a:endParaRPr b="0" i="0" sz="1400" u="none" cap="none" strike="noStrike">
              <a:solidFill>
                <a:srgbClr val="000000"/>
              </a:solidFill>
              <a:latin typeface="Arial"/>
              <a:ea typeface="Arial"/>
              <a:cs typeface="Arial"/>
              <a:sym typeface="Arial"/>
            </a:endParaRPr>
          </a:p>
        </p:txBody>
      </p:sp>
      <p:sp>
        <p:nvSpPr>
          <p:cNvPr id="911" name="Google Shape;911;p103"/>
          <p:cNvSpPr txBox="1"/>
          <p:nvPr/>
        </p:nvSpPr>
        <p:spPr>
          <a:xfrm>
            <a:off x="7911996" y="5295900"/>
            <a:ext cx="8395800" cy="3693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Közösségi média ismeretek</a:t>
            </a:r>
            <a:endParaRPr b="0" i="0" sz="1400" u="none" cap="none" strike="noStrike">
              <a:solidFill>
                <a:srgbClr val="000000"/>
              </a:solidFill>
              <a:latin typeface="Arial"/>
              <a:ea typeface="Arial"/>
              <a:cs typeface="Arial"/>
              <a:sym typeface="Arial"/>
            </a:endParaRPr>
          </a:p>
        </p:txBody>
      </p:sp>
      <p:sp>
        <p:nvSpPr>
          <p:cNvPr id="912" name="Google Shape;912;p103"/>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lang="en-US" sz="10400">
                <a:solidFill>
                  <a:srgbClr val="343434"/>
                </a:solidFill>
              </a:rPr>
              <a:t>3. rész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10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Közösségi média ismeretek</a:t>
            </a:r>
            <a:endParaRPr b="1"/>
          </a:p>
        </p:txBody>
      </p:sp>
      <p:sp>
        <p:nvSpPr>
          <p:cNvPr id="918" name="Google Shape;918;p104"/>
          <p:cNvSpPr txBox="1"/>
          <p:nvPr>
            <p:ph idx="1" type="subTitle"/>
          </p:nvPr>
        </p:nvSpPr>
        <p:spPr>
          <a:xfrm>
            <a:off x="1013345" y="2589663"/>
            <a:ext cx="9868015" cy="7059304"/>
          </a:xfrm>
          <a:prstGeom prst="rect">
            <a:avLst/>
          </a:prstGeom>
          <a:noFill/>
          <a:ln>
            <a:noFill/>
          </a:ln>
        </p:spPr>
        <p:txBody>
          <a:bodyPr anchorCtr="0" anchor="t" bIns="45700" lIns="91425" spcFirstLastPara="1" rIns="91425" wrap="square" tIns="45700">
            <a:normAutofit lnSpcReduction="20000"/>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rPr>
              <a:t>Fő céélok</a:t>
            </a:r>
            <a:r>
              <a:rPr lang="en-US">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indent="-472440" lvl="0" marL="457200" rtl="0" algn="l">
              <a:lnSpc>
                <a:spcPct val="100000"/>
              </a:lnSpc>
              <a:spcBef>
                <a:spcPts val="640"/>
              </a:spcBef>
              <a:spcAft>
                <a:spcPts val="0"/>
              </a:spcAft>
              <a:buSzPts val="3200"/>
              <a:buFont typeface="Noto Sans Symbols"/>
              <a:buChar char="▪"/>
            </a:pPr>
            <a:r>
              <a:rPr lang="en-US">
                <a:solidFill>
                  <a:schemeClr val="dk1"/>
                </a:solidFill>
              </a:rPr>
              <a:t>Közösségi média bejegyzések elemzése a különböző platformokra jellemző félrevezető vagy manipulált tartalmak azonosítása érdekében.</a:t>
            </a:r>
            <a:endParaRPr>
              <a:solidFill>
                <a:schemeClr val="dk1"/>
              </a:solidFill>
            </a:endParaRPr>
          </a:p>
          <a:p>
            <a:pPr indent="-472440" lvl="0" marL="457200" rtl="0" algn="l">
              <a:lnSpc>
                <a:spcPct val="100000"/>
              </a:lnSpc>
              <a:spcBef>
                <a:spcPts val="640"/>
              </a:spcBef>
              <a:spcAft>
                <a:spcPts val="0"/>
              </a:spcAft>
              <a:buSzPts val="3200"/>
              <a:buFont typeface="Noto Sans Symbols"/>
              <a:buChar char="▪"/>
            </a:pPr>
            <a:r>
              <a:rPr lang="en-US">
                <a:solidFill>
                  <a:schemeClr val="dk1"/>
                </a:solidFill>
              </a:rPr>
              <a:t>Gyakorlati ellenőrzési stratégiák és digitális eszközök alkalmazása a közösségi média információk hitelességének felmérésére.</a:t>
            </a:r>
            <a:endParaRPr>
              <a:solidFill>
                <a:schemeClr val="dk1"/>
              </a:solidFill>
            </a:endParaRPr>
          </a:p>
          <a:p>
            <a:pPr indent="-472440" lvl="0" marL="457200" rtl="0" algn="l">
              <a:lnSpc>
                <a:spcPct val="100000"/>
              </a:lnSpc>
              <a:spcBef>
                <a:spcPts val="640"/>
              </a:spcBef>
              <a:spcAft>
                <a:spcPts val="0"/>
              </a:spcAft>
              <a:buSzPts val="3200"/>
              <a:buFont typeface="Noto Sans Symbols"/>
              <a:buChar char="▪"/>
            </a:pPr>
            <a:r>
              <a:rPr lang="en-US">
                <a:solidFill>
                  <a:schemeClr val="dk1"/>
                </a:solidFill>
              </a:rPr>
              <a:t>Platformspecifikus funkciók és algoritmusok hatásának értékelése a félretájékoztatás láthatóságára és terjedésére.</a:t>
            </a:r>
            <a:endParaRPr>
              <a:solidFill>
                <a:schemeClr val="dk1"/>
              </a:solidFill>
            </a:endParaRPr>
          </a:p>
          <a:p>
            <a:pPr indent="-472440" lvl="0" marL="457200" rtl="0" algn="l">
              <a:lnSpc>
                <a:spcPct val="100000"/>
              </a:lnSpc>
              <a:spcBef>
                <a:spcPts val="640"/>
              </a:spcBef>
              <a:spcAft>
                <a:spcPts val="0"/>
              </a:spcAft>
              <a:buSzPts val="3200"/>
              <a:buFont typeface="Noto Sans Symbols"/>
              <a:buChar char="▪"/>
            </a:pPr>
            <a:r>
              <a:rPr lang="en-US">
                <a:solidFill>
                  <a:schemeClr val="dk1"/>
                </a:solidFill>
              </a:rPr>
              <a:t>Saját közösségi média fogyasztási és megosztási szokásaik áttekintése az információs műveltség kontextusában.</a:t>
            </a:r>
            <a:endParaRPr>
              <a:solidFill>
                <a:schemeClr val="dk1"/>
              </a:solidFill>
            </a:endParaRPr>
          </a:p>
          <a:p>
            <a:pPr indent="0" lvl="0" marL="0" rtl="0" algn="l">
              <a:lnSpc>
                <a:spcPct val="100000"/>
              </a:lnSpc>
              <a:spcBef>
                <a:spcPts val="640"/>
              </a:spcBef>
              <a:spcAft>
                <a:spcPts val="0"/>
              </a:spcAft>
              <a:buSzPts val="3459"/>
              <a:buNone/>
            </a:pPr>
            <a:r>
              <a:t/>
            </a:r>
            <a:endParaRPr>
              <a:solidFill>
                <a:schemeClr val="dk1"/>
              </a:solidFill>
            </a:endParaRPr>
          </a:p>
        </p:txBody>
      </p:sp>
      <p:sp>
        <p:nvSpPr>
          <p:cNvPr id="919" name="Google Shape;919;p10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20" name="Google Shape;920;p104"/>
          <p:cNvGrpSpPr/>
          <p:nvPr/>
        </p:nvGrpSpPr>
        <p:grpSpPr>
          <a:xfrm>
            <a:off x="790770" y="-112458"/>
            <a:ext cx="1427175" cy="786776"/>
            <a:chOff x="0" y="-38100"/>
            <a:chExt cx="373234" cy="205757"/>
          </a:xfrm>
        </p:grpSpPr>
        <p:sp>
          <p:nvSpPr>
            <p:cNvPr id="921" name="Google Shape;921;p10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2" name="Google Shape;922;p10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3" name="Google Shape;923;p104"/>
          <p:cNvGrpSpPr/>
          <p:nvPr/>
        </p:nvGrpSpPr>
        <p:grpSpPr>
          <a:xfrm>
            <a:off x="0" y="-112458"/>
            <a:ext cx="315272" cy="786776"/>
            <a:chOff x="0" y="-38100"/>
            <a:chExt cx="82450" cy="205757"/>
          </a:xfrm>
        </p:grpSpPr>
        <p:sp>
          <p:nvSpPr>
            <p:cNvPr id="924" name="Google Shape;924;p10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5" name="Google Shape;925;p10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6" name="Google Shape;926;p104"/>
          <p:cNvGrpSpPr/>
          <p:nvPr/>
        </p:nvGrpSpPr>
        <p:grpSpPr>
          <a:xfrm>
            <a:off x="0" y="1116904"/>
            <a:ext cx="503883" cy="1931922"/>
            <a:chOff x="0" y="-38100"/>
            <a:chExt cx="131775" cy="505235"/>
          </a:xfrm>
        </p:grpSpPr>
        <p:sp>
          <p:nvSpPr>
            <p:cNvPr id="927" name="Google Shape;927;p10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8" name="Google Shape;928;p10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29" name="Google Shape;929;p104"/>
          <p:cNvPicPr preferRelativeResize="0"/>
          <p:nvPr/>
        </p:nvPicPr>
        <p:blipFill rotWithShape="1">
          <a:blip r:embed="rId4">
            <a:alphaModFix/>
          </a:blip>
          <a:srcRect b="0" l="0" r="0" t="0"/>
          <a:stretch/>
        </p:blipFill>
        <p:spPr>
          <a:xfrm>
            <a:off x="11789356" y="2382397"/>
            <a:ext cx="5652481" cy="747383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descr="preencoded.png" id="935" name="Google Shape;935;g3b0f04611e5_0_1336"/>
          <p:cNvPicPr preferRelativeResize="0"/>
          <p:nvPr/>
        </p:nvPicPr>
        <p:blipFill rotWithShape="1">
          <a:blip r:embed="rId3">
            <a:alphaModFix/>
          </a:blip>
          <a:srcRect b="0" l="0" r="0" t="0"/>
          <a:stretch/>
        </p:blipFill>
        <p:spPr>
          <a:xfrm>
            <a:off x="0" y="0"/>
            <a:ext cx="6858000" cy="10287000"/>
          </a:xfrm>
          <a:prstGeom prst="rect">
            <a:avLst/>
          </a:prstGeom>
          <a:noFill/>
          <a:ln>
            <a:noFill/>
          </a:ln>
        </p:spPr>
      </p:pic>
      <p:sp>
        <p:nvSpPr>
          <p:cNvPr id="936" name="Google Shape;936;g3b0f04611e5_0_1336"/>
          <p:cNvSpPr/>
          <p:nvPr/>
        </p:nvSpPr>
        <p:spPr>
          <a:xfrm>
            <a:off x="7850238" y="2070944"/>
            <a:ext cx="9445500" cy="1771800"/>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None/>
            </a:pPr>
            <a:r>
              <a:rPr b="1" i="0" lang="en-US" sz="5563" u="none" cap="none" strike="noStrike">
                <a:solidFill>
                  <a:schemeClr val="dk2"/>
                </a:solidFill>
                <a:latin typeface="Calibri"/>
                <a:ea typeface="Calibri"/>
                <a:cs typeface="Calibri"/>
                <a:sym typeface="Calibri"/>
              </a:rPr>
              <a:t>Activity 1: </a:t>
            </a:r>
            <a:r>
              <a:rPr b="1" lang="en-US" sz="5563">
                <a:solidFill>
                  <a:schemeClr val="dk2"/>
                </a:solidFill>
                <a:latin typeface="Calibri"/>
                <a:ea typeface="Calibri"/>
                <a:cs typeface="Calibri"/>
                <a:sym typeface="Calibri"/>
              </a:rPr>
              <a:t>A digitális tényellenőrző kihívás</a:t>
            </a:r>
            <a:endParaRPr b="0" i="0" sz="5563" u="none" cap="none" strike="noStrike">
              <a:solidFill>
                <a:schemeClr val="dk2"/>
              </a:solidFill>
              <a:latin typeface="Calibri"/>
              <a:ea typeface="Calibri"/>
              <a:cs typeface="Calibri"/>
              <a:sym typeface="Calibri"/>
            </a:endParaRPr>
          </a:p>
        </p:txBody>
      </p:sp>
      <p:sp>
        <p:nvSpPr>
          <p:cNvPr id="937" name="Google Shape;937;g3b0f04611e5_0_1336"/>
          <p:cNvSpPr/>
          <p:nvPr/>
        </p:nvSpPr>
        <p:spPr>
          <a:xfrm>
            <a:off x="7850238" y="4268092"/>
            <a:ext cx="9445500" cy="1814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lang="en-US" sz="2400">
                <a:solidFill>
                  <a:srgbClr val="575656"/>
                </a:solidFill>
                <a:latin typeface="Calibri"/>
                <a:ea typeface="Calibri"/>
                <a:cs typeface="Calibri"/>
                <a:sym typeface="Calibri"/>
              </a:rPr>
              <a:t>Éppen a TikTokon görgetsz, amikor egy 2 millió megtekintést elért videó megdermed. Egy kétségbeesett narrátor figyelmeztet: „Kiszivárgott dokumentumok bizonyítják, hogy a teljes globális internetet 24 órára leállítják a jövő kedden egy „nagy újraindítás” miatt. Mentsd el az adataidat MOST!”</a:t>
            </a:r>
            <a:endParaRPr b="0" i="0" sz="2400" u="none" cap="none" strike="noStrike">
              <a:solidFill>
                <a:srgbClr val="000000"/>
              </a:solidFill>
              <a:latin typeface="Calibri"/>
              <a:ea typeface="Calibri"/>
              <a:cs typeface="Calibri"/>
              <a:sym typeface="Calibri"/>
            </a:endParaRPr>
          </a:p>
        </p:txBody>
      </p:sp>
      <p:sp>
        <p:nvSpPr>
          <p:cNvPr id="938" name="Google Shape;938;g3b0f04611e5_0_1336"/>
          <p:cNvSpPr/>
          <p:nvPr/>
        </p:nvSpPr>
        <p:spPr>
          <a:xfrm>
            <a:off x="7850238" y="6401544"/>
            <a:ext cx="9445500" cy="1814400"/>
          </a:xfrm>
          <a:prstGeom prst="rect">
            <a:avLst/>
          </a:prstGeom>
          <a:noFill/>
          <a:ln>
            <a:noFill/>
          </a:ln>
        </p:spPr>
        <p:txBody>
          <a:bodyPr anchorCtr="0" anchor="t" bIns="0" lIns="0" spcFirstLastPara="1" rIns="0" wrap="square" tIns="0">
            <a:noAutofit/>
          </a:bodyPr>
          <a:lstStyle/>
          <a:p>
            <a:pPr indent="0" lvl="0" marL="0" marR="0" rtl="0" algn="l">
              <a:lnSpc>
                <a:spcPct val="127250"/>
              </a:lnSpc>
              <a:spcBef>
                <a:spcPts val="0"/>
              </a:spcBef>
              <a:spcAft>
                <a:spcPts val="0"/>
              </a:spcAft>
              <a:buNone/>
            </a:pPr>
            <a:r>
              <a:rPr lang="en-US" sz="2800">
                <a:solidFill>
                  <a:srgbClr val="575656"/>
                </a:solidFill>
                <a:latin typeface="Calibri"/>
                <a:ea typeface="Calibri"/>
                <a:cs typeface="Calibri"/>
                <a:sym typeface="Calibri"/>
              </a:rPr>
              <a:t>A barátaid már pánikba esnek a csoportos csevegésben. De te ennél felkészültebb vagy. Ne hagyd figyelmen kívül – válj digitális tényellenőrzővé. Használd a </a:t>
            </a:r>
            <a:r>
              <a:rPr lang="en-US" sz="2800">
                <a:solidFill>
                  <a:srgbClr val="BD081C"/>
                </a:solidFill>
                <a:latin typeface="Calibri"/>
                <a:ea typeface="Calibri"/>
                <a:cs typeface="Calibri"/>
                <a:sym typeface="Calibri"/>
              </a:rPr>
              <a:t>SIFT módszert</a:t>
            </a:r>
            <a:r>
              <a:rPr lang="en-US" sz="2800">
                <a:solidFill>
                  <a:srgbClr val="575656"/>
                </a:solidFill>
                <a:latin typeface="Calibri"/>
                <a:ea typeface="Calibri"/>
                <a:cs typeface="Calibri"/>
                <a:sym typeface="Calibri"/>
              </a:rPr>
              <a:t> az igazság feltárására, és segíts másoknak megtanulni felismerni a félretájékoztatást.</a:t>
            </a:r>
            <a:endParaRPr b="0" i="0" sz="2800" u="none" cap="none" strike="noStrike">
              <a:solidFill>
                <a:srgbClr val="000000"/>
              </a:solidFill>
              <a:latin typeface="Calibri"/>
              <a:ea typeface="Calibri"/>
              <a:cs typeface="Calibri"/>
              <a:sym typeface="Calibri"/>
            </a:endParaRPr>
          </a:p>
        </p:txBody>
      </p:sp>
      <p:pic>
        <p:nvPicPr>
          <p:cNvPr id="939" name="Google Shape;939;g3b0f04611e5_0_1336"/>
          <p:cNvPicPr preferRelativeResize="0"/>
          <p:nvPr/>
        </p:nvPicPr>
        <p:blipFill rotWithShape="1">
          <a:blip r:embed="rId4">
            <a:alphaModFix/>
          </a:blip>
          <a:srcRect b="0" l="0" r="0" t="0"/>
          <a:stretch/>
        </p:blipFill>
        <p:spPr>
          <a:xfrm>
            <a:off x="13334295" y="9478947"/>
            <a:ext cx="4953705" cy="80805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pic>
        <p:nvPicPr>
          <p:cNvPr descr="preencoded.png" id="945" name="Google Shape;945;g3b0f04611e5_0_1436"/>
          <p:cNvPicPr preferRelativeResize="0"/>
          <p:nvPr/>
        </p:nvPicPr>
        <p:blipFill rotWithShape="1">
          <a:blip r:embed="rId3">
            <a:alphaModFix/>
          </a:blip>
          <a:srcRect b="0" l="0" r="0" t="0"/>
          <a:stretch/>
        </p:blipFill>
        <p:spPr>
          <a:xfrm>
            <a:off x="0" y="1"/>
            <a:ext cx="18288000" cy="2580530"/>
          </a:xfrm>
          <a:prstGeom prst="rect">
            <a:avLst/>
          </a:prstGeom>
          <a:noFill/>
          <a:ln>
            <a:noFill/>
          </a:ln>
        </p:spPr>
      </p:pic>
      <p:sp>
        <p:nvSpPr>
          <p:cNvPr id="946" name="Google Shape;946;g3b0f04611e5_0_1436"/>
          <p:cNvSpPr/>
          <p:nvPr/>
        </p:nvSpPr>
        <p:spPr>
          <a:xfrm>
            <a:off x="371903" y="3457200"/>
            <a:ext cx="9594900" cy="645300"/>
          </a:xfrm>
          <a:prstGeom prst="rect">
            <a:avLst/>
          </a:prstGeom>
          <a:noFill/>
          <a:ln>
            <a:noFill/>
          </a:ln>
        </p:spPr>
        <p:txBody>
          <a:bodyPr anchorCtr="0" anchor="t" bIns="0" lIns="0" spcFirstLastPara="1" rIns="0" wrap="square" tIns="0">
            <a:noAutofit/>
          </a:bodyPr>
          <a:lstStyle/>
          <a:p>
            <a:pPr indent="0" lvl="0" marL="0" marR="0" rtl="0" algn="l">
              <a:lnSpc>
                <a:spcPct val="56818"/>
              </a:lnSpc>
              <a:spcBef>
                <a:spcPts val="0"/>
              </a:spcBef>
              <a:spcAft>
                <a:spcPts val="0"/>
              </a:spcAft>
              <a:buNone/>
            </a:pPr>
            <a:r>
              <a:rPr b="1" lang="en-US" sz="4400">
                <a:solidFill>
                  <a:schemeClr val="dk2"/>
                </a:solidFill>
                <a:latin typeface="Calibri"/>
                <a:ea typeface="Calibri"/>
                <a:cs typeface="Calibri"/>
                <a:sym typeface="Calibri"/>
              </a:rPr>
              <a:t>Hozz létre egy 30 másodperces TikTok választ a SIFT segítségével</a:t>
            </a:r>
            <a:endParaRPr b="0" i="0" sz="4400" u="none" cap="none" strike="noStrike">
              <a:solidFill>
                <a:schemeClr val="dk2"/>
              </a:solidFill>
              <a:latin typeface="Calibri"/>
              <a:ea typeface="Calibri"/>
              <a:cs typeface="Calibri"/>
              <a:sym typeface="Calibri"/>
            </a:endParaRPr>
          </a:p>
        </p:txBody>
      </p:sp>
      <p:sp>
        <p:nvSpPr>
          <p:cNvPr id="947" name="Google Shape;947;g3b0f04611e5_0_1436"/>
          <p:cNvSpPr/>
          <p:nvPr/>
        </p:nvSpPr>
        <p:spPr>
          <a:xfrm>
            <a:off x="9129713" y="4565452"/>
            <a:ext cx="28500" cy="5096400"/>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48" name="Google Shape;948;g3b0f04611e5_0_1436"/>
          <p:cNvSpPr/>
          <p:nvPr/>
        </p:nvSpPr>
        <p:spPr>
          <a:xfrm>
            <a:off x="8321056" y="4783336"/>
            <a:ext cx="619200" cy="28500"/>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49" name="Google Shape;949;g3b0f04611e5_0_1436"/>
          <p:cNvSpPr/>
          <p:nvPr/>
        </p:nvSpPr>
        <p:spPr>
          <a:xfrm>
            <a:off x="8911754" y="4565451"/>
            <a:ext cx="464400" cy="464400"/>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50" name="Google Shape;950;g3b0f04611e5_0_1436"/>
          <p:cNvSpPr/>
          <p:nvPr/>
        </p:nvSpPr>
        <p:spPr>
          <a:xfrm>
            <a:off x="8989144" y="4604147"/>
            <a:ext cx="309600" cy="387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1</a:t>
            </a:r>
            <a:endParaRPr b="0" i="0" sz="2438" u="none" cap="none" strike="noStrike">
              <a:solidFill>
                <a:srgbClr val="000000"/>
              </a:solidFill>
              <a:latin typeface="Arial"/>
              <a:ea typeface="Arial"/>
              <a:cs typeface="Arial"/>
              <a:sym typeface="Arial"/>
            </a:endParaRPr>
          </a:p>
        </p:txBody>
      </p:sp>
      <p:sp>
        <p:nvSpPr>
          <p:cNvPr id="951" name="Google Shape;951;g3b0f04611e5_0_1436"/>
          <p:cNvSpPr/>
          <p:nvPr/>
        </p:nvSpPr>
        <p:spPr>
          <a:xfrm>
            <a:off x="5531347" y="4636294"/>
            <a:ext cx="2580600" cy="322500"/>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None/>
            </a:pPr>
            <a:r>
              <a:rPr b="1" lang="en-US" sz="2400">
                <a:solidFill>
                  <a:srgbClr val="575656"/>
                </a:solidFill>
                <a:latin typeface="Calibri"/>
                <a:ea typeface="Calibri"/>
                <a:cs typeface="Calibri"/>
                <a:sym typeface="Calibri"/>
              </a:rPr>
              <a:t>Állj</a:t>
            </a:r>
            <a:r>
              <a:rPr b="1" i="0" lang="en-US" sz="2400" u="none" cap="none" strike="noStrike">
                <a:solidFill>
                  <a:srgbClr val="575656"/>
                </a:solidFill>
                <a:latin typeface="Calibri"/>
                <a:ea typeface="Calibri"/>
                <a:cs typeface="Calibri"/>
                <a:sym typeface="Calibri"/>
              </a:rPr>
              <a:t> (0:00-0:05)</a:t>
            </a:r>
            <a:endParaRPr b="0" i="0" sz="2400" u="none" cap="none" strike="noStrike">
              <a:solidFill>
                <a:srgbClr val="000000"/>
              </a:solidFill>
              <a:latin typeface="Calibri"/>
              <a:ea typeface="Calibri"/>
              <a:cs typeface="Calibri"/>
              <a:sym typeface="Calibri"/>
            </a:endParaRPr>
          </a:p>
        </p:txBody>
      </p:sp>
      <p:sp>
        <p:nvSpPr>
          <p:cNvPr id="952" name="Google Shape;952;g3b0f04611e5_0_1436"/>
          <p:cNvSpPr/>
          <p:nvPr/>
        </p:nvSpPr>
        <p:spPr>
          <a:xfrm>
            <a:off x="722411" y="5082629"/>
            <a:ext cx="7389600" cy="660600"/>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None/>
            </a:pPr>
            <a:r>
              <a:rPr b="1" lang="en-US" sz="2400">
                <a:solidFill>
                  <a:srgbClr val="575656"/>
                </a:solidFill>
                <a:latin typeface="Calibri"/>
                <a:ea typeface="Calibri"/>
                <a:cs typeface="Calibri"/>
                <a:sym typeface="Calibri"/>
              </a:rPr>
              <a:t>A horog: „Hűha, állj meg itt. Mielőtt pánikba esel és megosztod azt az „internet leállítás” videót, nézzük meg tényleg igaz-e”</a:t>
            </a:r>
            <a:endParaRPr b="0" i="0" sz="2400" u="none" cap="none" strike="noStrike">
              <a:solidFill>
                <a:srgbClr val="000000"/>
              </a:solidFill>
              <a:latin typeface="Calibri"/>
              <a:ea typeface="Calibri"/>
              <a:cs typeface="Calibri"/>
              <a:sym typeface="Calibri"/>
            </a:endParaRPr>
          </a:p>
        </p:txBody>
      </p:sp>
      <p:sp>
        <p:nvSpPr>
          <p:cNvPr id="953" name="Google Shape;953;g3b0f04611e5_0_1436"/>
          <p:cNvSpPr/>
          <p:nvPr/>
        </p:nvSpPr>
        <p:spPr>
          <a:xfrm>
            <a:off x="9347672" y="6021884"/>
            <a:ext cx="619200" cy="28500"/>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54" name="Google Shape;954;g3b0f04611e5_0_1436"/>
          <p:cNvSpPr/>
          <p:nvPr/>
        </p:nvSpPr>
        <p:spPr>
          <a:xfrm>
            <a:off x="8911754" y="5803999"/>
            <a:ext cx="464400" cy="464400"/>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55" name="Google Shape;955;g3b0f04611e5_0_1436"/>
          <p:cNvSpPr/>
          <p:nvPr/>
        </p:nvSpPr>
        <p:spPr>
          <a:xfrm>
            <a:off x="8989144" y="5842696"/>
            <a:ext cx="309600" cy="387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2</a:t>
            </a:r>
            <a:endParaRPr b="0" i="0" sz="2438" u="none" cap="none" strike="noStrike">
              <a:solidFill>
                <a:srgbClr val="000000"/>
              </a:solidFill>
              <a:latin typeface="Arial"/>
              <a:ea typeface="Arial"/>
              <a:cs typeface="Arial"/>
              <a:sym typeface="Arial"/>
            </a:endParaRPr>
          </a:p>
        </p:txBody>
      </p:sp>
      <p:sp>
        <p:nvSpPr>
          <p:cNvPr id="956" name="Google Shape;956;g3b0f04611e5_0_1436"/>
          <p:cNvSpPr/>
          <p:nvPr/>
        </p:nvSpPr>
        <p:spPr>
          <a:xfrm>
            <a:off x="10176122" y="5874841"/>
            <a:ext cx="4118100" cy="32250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None/>
            </a:pPr>
            <a:r>
              <a:rPr b="1" lang="en-US" sz="2400">
                <a:solidFill>
                  <a:srgbClr val="575656"/>
                </a:solidFill>
                <a:latin typeface="Calibri"/>
                <a:ea typeface="Calibri"/>
                <a:cs typeface="Calibri"/>
                <a:sym typeface="Calibri"/>
              </a:rPr>
              <a:t>Keress</a:t>
            </a:r>
            <a:r>
              <a:rPr b="1" lang="en-US" sz="2400">
                <a:solidFill>
                  <a:srgbClr val="575656"/>
                </a:solidFill>
                <a:latin typeface="Calibri"/>
                <a:ea typeface="Calibri"/>
                <a:cs typeface="Calibri"/>
                <a:sym typeface="Calibri"/>
              </a:rPr>
              <a:t> és találj</a:t>
            </a:r>
            <a:r>
              <a:rPr b="1" i="0" lang="en-US" sz="2400" u="none" cap="none" strike="noStrike">
                <a:solidFill>
                  <a:srgbClr val="575656"/>
                </a:solidFill>
                <a:latin typeface="Calibri"/>
                <a:ea typeface="Calibri"/>
                <a:cs typeface="Calibri"/>
                <a:sym typeface="Calibri"/>
              </a:rPr>
              <a:t> (0:05-0:15)</a:t>
            </a:r>
            <a:endParaRPr b="0" i="0" sz="2400" u="none" cap="none" strike="noStrike">
              <a:solidFill>
                <a:srgbClr val="000000"/>
              </a:solidFill>
              <a:latin typeface="Calibri"/>
              <a:ea typeface="Calibri"/>
              <a:cs typeface="Calibri"/>
              <a:sym typeface="Calibri"/>
            </a:endParaRPr>
          </a:p>
        </p:txBody>
      </p:sp>
      <p:sp>
        <p:nvSpPr>
          <p:cNvPr id="957" name="Google Shape;957;g3b0f04611e5_0_1436"/>
          <p:cNvSpPr/>
          <p:nvPr/>
        </p:nvSpPr>
        <p:spPr>
          <a:xfrm>
            <a:off x="10176125" y="6321175"/>
            <a:ext cx="8526600" cy="990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2400">
                <a:solidFill>
                  <a:srgbClr val="575656"/>
                </a:solidFill>
                <a:latin typeface="Calibri"/>
                <a:ea typeface="Calibri"/>
                <a:cs typeface="Calibri"/>
                <a:sym typeface="Calibri"/>
              </a:rPr>
              <a:t>A kutatás: „Először rákattintottam a profilra – egy vadonatúj fiók volt, nulla forrással összekapcsolva. Aztán rákerestem a Google-ben, hogy „globális internetleállás 2025”. Tudod mit? Nincs találat a BBC-től, a Reuterstől vagy más tech hírportáloktól.”</a:t>
            </a:r>
            <a:endParaRPr b="0" i="0" sz="2400" u="none" cap="none" strike="noStrike">
              <a:solidFill>
                <a:srgbClr val="000000"/>
              </a:solidFill>
              <a:latin typeface="Calibri"/>
              <a:ea typeface="Calibri"/>
              <a:cs typeface="Calibri"/>
              <a:sym typeface="Calibri"/>
            </a:endParaRPr>
          </a:p>
        </p:txBody>
      </p:sp>
      <p:sp>
        <p:nvSpPr>
          <p:cNvPr id="958" name="Google Shape;958;g3b0f04611e5_0_1436"/>
          <p:cNvSpPr/>
          <p:nvPr/>
        </p:nvSpPr>
        <p:spPr>
          <a:xfrm>
            <a:off x="8321056" y="7089428"/>
            <a:ext cx="619200" cy="28500"/>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59" name="Google Shape;959;g3b0f04611e5_0_1436"/>
          <p:cNvSpPr/>
          <p:nvPr/>
        </p:nvSpPr>
        <p:spPr>
          <a:xfrm>
            <a:off x="8911754" y="6871544"/>
            <a:ext cx="464400" cy="464400"/>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60" name="Google Shape;960;g3b0f04611e5_0_1436"/>
          <p:cNvSpPr/>
          <p:nvPr/>
        </p:nvSpPr>
        <p:spPr>
          <a:xfrm>
            <a:off x="8989144" y="6910239"/>
            <a:ext cx="309600" cy="387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3</a:t>
            </a:r>
            <a:endParaRPr b="0" i="0" sz="2438" u="none" cap="none" strike="noStrike">
              <a:solidFill>
                <a:srgbClr val="000000"/>
              </a:solidFill>
              <a:latin typeface="Arial"/>
              <a:ea typeface="Arial"/>
              <a:cs typeface="Arial"/>
              <a:sym typeface="Arial"/>
            </a:endParaRPr>
          </a:p>
        </p:txBody>
      </p:sp>
      <p:sp>
        <p:nvSpPr>
          <p:cNvPr id="961" name="Google Shape;961;g3b0f04611e5_0_1436"/>
          <p:cNvSpPr/>
          <p:nvPr/>
        </p:nvSpPr>
        <p:spPr>
          <a:xfrm>
            <a:off x="2351229" y="6942375"/>
            <a:ext cx="5760600" cy="322500"/>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None/>
            </a:pPr>
            <a:r>
              <a:rPr b="1" lang="en-US" sz="2400">
                <a:solidFill>
                  <a:srgbClr val="575656"/>
                </a:solidFill>
                <a:latin typeface="Calibri"/>
                <a:ea typeface="Calibri"/>
                <a:cs typeface="Calibri"/>
                <a:sym typeface="Calibri"/>
              </a:rPr>
              <a:t>Nyomozás</a:t>
            </a:r>
            <a:r>
              <a:rPr b="1" i="0" lang="en-US" sz="2400" u="none" cap="none" strike="noStrike">
                <a:solidFill>
                  <a:srgbClr val="575656"/>
                </a:solidFill>
                <a:latin typeface="Calibri"/>
                <a:ea typeface="Calibri"/>
                <a:cs typeface="Calibri"/>
                <a:sym typeface="Calibri"/>
              </a:rPr>
              <a:t> (0:15-0:25)</a:t>
            </a:r>
            <a:endParaRPr b="0" i="0" sz="2400" u="none" cap="none" strike="noStrike">
              <a:solidFill>
                <a:srgbClr val="000000"/>
              </a:solidFill>
              <a:latin typeface="Calibri"/>
              <a:ea typeface="Calibri"/>
              <a:cs typeface="Calibri"/>
              <a:sym typeface="Calibri"/>
            </a:endParaRPr>
          </a:p>
        </p:txBody>
      </p:sp>
      <p:sp>
        <p:nvSpPr>
          <p:cNvPr id="962" name="Google Shape;962;g3b0f04611e5_0_1436"/>
          <p:cNvSpPr/>
          <p:nvPr/>
        </p:nvSpPr>
        <p:spPr>
          <a:xfrm>
            <a:off x="-1" y="7388725"/>
            <a:ext cx="8112000" cy="660600"/>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None/>
            </a:pPr>
            <a:r>
              <a:rPr b="1" lang="en-US" sz="2400">
                <a:solidFill>
                  <a:srgbClr val="575656"/>
                </a:solidFill>
                <a:latin typeface="Calibri"/>
                <a:ea typeface="Calibri"/>
                <a:cs typeface="Calibri"/>
                <a:sym typeface="Calibri"/>
              </a:rPr>
              <a:t>A bizonyíték: „Fordított kereséssel kerestem a »kiszivárgott dokumentum« képet. Valójában egy szerkesztett képernyőkép egy 2014-es sci-fi filmből.”</a:t>
            </a:r>
            <a:endParaRPr b="0" i="0" sz="2400" u="none" cap="none" strike="noStrike">
              <a:solidFill>
                <a:srgbClr val="000000"/>
              </a:solidFill>
              <a:latin typeface="Calibri"/>
              <a:ea typeface="Calibri"/>
              <a:cs typeface="Calibri"/>
              <a:sym typeface="Calibri"/>
            </a:endParaRPr>
          </a:p>
        </p:txBody>
      </p:sp>
      <p:sp>
        <p:nvSpPr>
          <p:cNvPr id="963" name="Google Shape;963;g3b0f04611e5_0_1436"/>
          <p:cNvSpPr/>
          <p:nvPr/>
        </p:nvSpPr>
        <p:spPr>
          <a:xfrm>
            <a:off x="9347672" y="8157121"/>
            <a:ext cx="619200" cy="28500"/>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64" name="Google Shape;964;g3b0f04611e5_0_1436"/>
          <p:cNvSpPr/>
          <p:nvPr/>
        </p:nvSpPr>
        <p:spPr>
          <a:xfrm>
            <a:off x="8911754" y="7939236"/>
            <a:ext cx="464400" cy="464400"/>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65" name="Google Shape;965;g3b0f04611e5_0_1436"/>
          <p:cNvSpPr/>
          <p:nvPr/>
        </p:nvSpPr>
        <p:spPr>
          <a:xfrm>
            <a:off x="8989144" y="7977932"/>
            <a:ext cx="309600" cy="387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4</a:t>
            </a:r>
            <a:endParaRPr b="0" i="0" sz="2438" u="none" cap="none" strike="noStrike">
              <a:solidFill>
                <a:srgbClr val="000000"/>
              </a:solidFill>
              <a:latin typeface="Arial"/>
              <a:ea typeface="Arial"/>
              <a:cs typeface="Arial"/>
              <a:sym typeface="Arial"/>
            </a:endParaRPr>
          </a:p>
        </p:txBody>
      </p:sp>
      <p:sp>
        <p:nvSpPr>
          <p:cNvPr id="966" name="Google Shape;966;g3b0f04611e5_0_1436"/>
          <p:cNvSpPr/>
          <p:nvPr/>
        </p:nvSpPr>
        <p:spPr>
          <a:xfrm>
            <a:off x="10176123" y="8010079"/>
            <a:ext cx="3307800" cy="32250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None/>
            </a:pPr>
            <a:r>
              <a:rPr b="1" lang="en-US" sz="2400">
                <a:solidFill>
                  <a:srgbClr val="575656"/>
                </a:solidFill>
                <a:latin typeface="Calibri"/>
                <a:ea typeface="Calibri"/>
                <a:cs typeface="Calibri"/>
                <a:sym typeface="Calibri"/>
              </a:rPr>
              <a:t>Konlúzió</a:t>
            </a:r>
            <a:r>
              <a:rPr b="1" i="0" lang="en-US" sz="2400" u="none" cap="none" strike="noStrike">
                <a:solidFill>
                  <a:srgbClr val="575656"/>
                </a:solidFill>
                <a:latin typeface="Calibri"/>
                <a:ea typeface="Calibri"/>
                <a:cs typeface="Calibri"/>
                <a:sym typeface="Calibri"/>
              </a:rPr>
              <a:t> (0:25-0:30)</a:t>
            </a:r>
            <a:endParaRPr b="0" i="0" sz="2400" u="none" cap="none" strike="noStrike">
              <a:solidFill>
                <a:srgbClr val="000000"/>
              </a:solidFill>
              <a:latin typeface="Calibri"/>
              <a:ea typeface="Calibri"/>
              <a:cs typeface="Calibri"/>
              <a:sym typeface="Calibri"/>
            </a:endParaRPr>
          </a:p>
        </p:txBody>
      </p:sp>
      <p:sp>
        <p:nvSpPr>
          <p:cNvPr id="967" name="Google Shape;967;g3b0f04611e5_0_1436"/>
          <p:cNvSpPr/>
          <p:nvPr/>
        </p:nvSpPr>
        <p:spPr>
          <a:xfrm>
            <a:off x="10176123" y="8456414"/>
            <a:ext cx="7389600" cy="660600"/>
          </a:xfrm>
          <a:prstGeom prst="rect">
            <a:avLst/>
          </a:prstGeom>
          <a:noFill/>
          <a:ln>
            <a:noFill/>
          </a:ln>
        </p:spPr>
        <p:txBody>
          <a:bodyPr anchorCtr="0" anchor="t" bIns="0" lIns="0" spcFirstLastPara="1" rIns="0" wrap="square" tIns="0">
            <a:noAutofit/>
          </a:bodyPr>
          <a:lstStyle/>
          <a:p>
            <a:pPr indent="0" lvl="0" marL="0" marR="0" rtl="0" algn="l">
              <a:lnSpc>
                <a:spcPct val="106791"/>
              </a:lnSpc>
              <a:spcBef>
                <a:spcPts val="0"/>
              </a:spcBef>
              <a:spcAft>
                <a:spcPts val="0"/>
              </a:spcAft>
              <a:buNone/>
            </a:pPr>
            <a:r>
              <a:rPr b="1" lang="en-US" sz="2400">
                <a:solidFill>
                  <a:srgbClr val="575656"/>
                </a:solidFill>
                <a:latin typeface="Calibri"/>
                <a:ea typeface="Calibri"/>
                <a:cs typeface="Calibri"/>
                <a:sym typeface="Calibri"/>
              </a:rPr>
              <a:t>Az igazság: „Az internet decentralizált; nincs egyetlen „kikapcsoló” gomb. Ez kattintásvadászat. Ne dőlj be a félelemnek.”</a:t>
            </a:r>
            <a:endParaRPr b="0" i="0" sz="2400" u="none" cap="none" strike="noStrike">
              <a:solidFill>
                <a:srgbClr val="000000"/>
              </a:solidFill>
              <a:latin typeface="Calibri"/>
              <a:ea typeface="Calibri"/>
              <a:cs typeface="Calibri"/>
              <a:sym typeface="Calibri"/>
            </a:endParaRPr>
          </a:p>
        </p:txBody>
      </p:sp>
      <p:pic>
        <p:nvPicPr>
          <p:cNvPr id="968" name="Google Shape;968;g3b0f04611e5_0_1436"/>
          <p:cNvPicPr preferRelativeResize="0"/>
          <p:nvPr/>
        </p:nvPicPr>
        <p:blipFill rotWithShape="1">
          <a:blip r:embed="rId4">
            <a:alphaModFix/>
          </a:blip>
          <a:srcRect b="0" l="0" r="0" t="0"/>
          <a:stretch/>
        </p:blipFill>
        <p:spPr>
          <a:xfrm>
            <a:off x="15463745" y="9661773"/>
            <a:ext cx="2824255" cy="46069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pic>
        <p:nvPicPr>
          <p:cNvPr descr="preencoded.png" id="974" name="Google Shape;974;g3b0f04611e5_0_1555"/>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975" name="Google Shape;975;g3b0f04611e5_0_1555"/>
          <p:cNvSpPr/>
          <p:nvPr/>
        </p:nvSpPr>
        <p:spPr>
          <a:xfrm>
            <a:off x="852924" y="864700"/>
            <a:ext cx="10577100" cy="152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000">
                <a:solidFill>
                  <a:schemeClr val="dk2"/>
                </a:solidFill>
                <a:latin typeface="Calibri"/>
                <a:ea typeface="Calibri"/>
                <a:cs typeface="Calibri"/>
                <a:sym typeface="Calibri"/>
              </a:rPr>
              <a:t>Mutasd be a munkádat, építsd a digitális ellenálló képességedet</a:t>
            </a:r>
            <a:endParaRPr b="0" i="0" sz="4000" u="none" cap="none" strike="noStrike">
              <a:solidFill>
                <a:schemeClr val="dk2"/>
              </a:solidFill>
              <a:latin typeface="Calibri"/>
              <a:ea typeface="Calibri"/>
              <a:cs typeface="Calibri"/>
              <a:sym typeface="Calibri"/>
            </a:endParaRPr>
          </a:p>
        </p:txBody>
      </p:sp>
      <p:sp>
        <p:nvSpPr>
          <p:cNvPr id="976" name="Google Shape;976;g3b0f04611e5_0_1555"/>
          <p:cNvSpPr/>
          <p:nvPr/>
        </p:nvSpPr>
        <p:spPr>
          <a:xfrm>
            <a:off x="852934" y="2246782"/>
            <a:ext cx="3655500" cy="456900"/>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None/>
            </a:pPr>
            <a:r>
              <a:rPr b="1" lang="en-US" sz="2400">
                <a:solidFill>
                  <a:schemeClr val="dk2"/>
                </a:solidFill>
                <a:latin typeface="Calibri"/>
                <a:ea typeface="Calibri"/>
                <a:cs typeface="Calibri"/>
                <a:sym typeface="Calibri"/>
              </a:rPr>
              <a:t>Az igazi cél</a:t>
            </a:r>
            <a:r>
              <a:rPr b="1" i="0" lang="en-US" sz="2400" u="none" cap="none" strike="noStrike">
                <a:solidFill>
                  <a:schemeClr val="dk2"/>
                </a:solidFill>
                <a:latin typeface="Calibri"/>
                <a:ea typeface="Calibri"/>
                <a:cs typeface="Calibri"/>
                <a:sym typeface="Calibri"/>
              </a:rPr>
              <a:t>l</a:t>
            </a:r>
            <a:endParaRPr b="0" i="0" sz="2400" u="none" cap="none" strike="noStrike">
              <a:solidFill>
                <a:schemeClr val="dk2"/>
              </a:solidFill>
              <a:latin typeface="Calibri"/>
              <a:ea typeface="Calibri"/>
              <a:cs typeface="Calibri"/>
              <a:sym typeface="Calibri"/>
            </a:endParaRPr>
          </a:p>
        </p:txBody>
      </p:sp>
      <p:sp>
        <p:nvSpPr>
          <p:cNvPr id="977" name="Google Shape;977;g3b0f04611e5_0_1555"/>
          <p:cNvSpPr/>
          <p:nvPr/>
        </p:nvSpPr>
        <p:spPr>
          <a:xfrm>
            <a:off x="794445" y="3301455"/>
            <a:ext cx="5596800" cy="1948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lang="en-US" sz="2400">
                <a:solidFill>
                  <a:srgbClr val="575656"/>
                </a:solidFill>
                <a:latin typeface="Calibri"/>
                <a:ea typeface="Calibri"/>
                <a:cs typeface="Calibri"/>
                <a:sym typeface="Calibri"/>
              </a:rPr>
              <a:t>A cél nem egyszerűen az, hogy kijelentsd, hogy „ez téved”. Hanem a módszertanod bemutatása. Amikor elmagyarázod az ellenőrzési lépéseidet, képessé teszel másokat arra, hogy maguk is azonosítsák a félretájékoztatást.</a:t>
            </a:r>
            <a:endParaRPr b="0" i="0" sz="2400" u="none" cap="none" strike="noStrike">
              <a:solidFill>
                <a:srgbClr val="000000"/>
              </a:solidFill>
              <a:latin typeface="Calibri"/>
              <a:ea typeface="Calibri"/>
              <a:cs typeface="Calibri"/>
              <a:sym typeface="Calibri"/>
            </a:endParaRPr>
          </a:p>
        </p:txBody>
      </p:sp>
      <p:sp>
        <p:nvSpPr>
          <p:cNvPr id="978" name="Google Shape;978;g3b0f04611e5_0_1555"/>
          <p:cNvSpPr/>
          <p:nvPr/>
        </p:nvSpPr>
        <p:spPr>
          <a:xfrm>
            <a:off x="794444" y="5691931"/>
            <a:ext cx="5596800" cy="1559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lang="en-US" sz="2400">
                <a:solidFill>
                  <a:srgbClr val="575656"/>
                </a:solidFill>
                <a:latin typeface="Calibri"/>
                <a:ea typeface="Calibri"/>
                <a:cs typeface="Calibri"/>
                <a:sym typeface="Calibri"/>
              </a:rPr>
              <a:t>A SIFT folyamatán – Állj meg, Nyomozz, Keress megbízható forrásokat, és Kövesd vissza az állításokat egészen azok eredetéig – végighaladva passzív fogyasztóból aktív digitális polgárrá válsz.</a:t>
            </a:r>
            <a:endParaRPr b="0" i="0" sz="2400" u="none" cap="none" strike="noStrike">
              <a:solidFill>
                <a:srgbClr val="000000"/>
              </a:solidFill>
              <a:latin typeface="Calibri"/>
              <a:ea typeface="Calibri"/>
              <a:cs typeface="Calibri"/>
              <a:sym typeface="Calibri"/>
            </a:endParaRPr>
          </a:p>
        </p:txBody>
      </p:sp>
      <p:sp>
        <p:nvSpPr>
          <p:cNvPr id="979" name="Google Shape;979;g3b0f04611e5_0_1555"/>
          <p:cNvSpPr/>
          <p:nvPr/>
        </p:nvSpPr>
        <p:spPr>
          <a:xfrm>
            <a:off x="852934" y="8056512"/>
            <a:ext cx="5596800" cy="1559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lang="en-US" sz="2400">
                <a:solidFill>
                  <a:srgbClr val="575656"/>
                </a:solidFill>
                <a:latin typeface="Calibri"/>
                <a:ea typeface="Calibri"/>
                <a:cs typeface="Calibri"/>
                <a:sym typeface="Calibri"/>
              </a:rPr>
              <a:t>Minden alkalommal, amikor bizonyítékokkal cáfolsz meg egy hamis információt, egy tájékozottabb és ellenállóbb online közösséget építesz. Ez a digitális tényellenőrzés ereje.</a:t>
            </a:r>
            <a:endParaRPr b="0" i="0" sz="2400" u="none" cap="none" strike="noStrike">
              <a:solidFill>
                <a:srgbClr val="000000"/>
              </a:solidFill>
              <a:latin typeface="Calibri"/>
              <a:ea typeface="Calibri"/>
              <a:cs typeface="Calibri"/>
              <a:sym typeface="Calibri"/>
            </a:endParaRPr>
          </a:p>
        </p:txBody>
      </p:sp>
      <p:sp>
        <p:nvSpPr>
          <p:cNvPr id="980" name="Google Shape;980;g3b0f04611e5_0_1555"/>
          <p:cNvSpPr/>
          <p:nvPr/>
        </p:nvSpPr>
        <p:spPr>
          <a:xfrm>
            <a:off x="7053560" y="3027461"/>
            <a:ext cx="548400" cy="548400"/>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81" name="Google Shape;981;g3b0f04611e5_0_1555"/>
          <p:cNvSpPr/>
          <p:nvPr/>
        </p:nvSpPr>
        <p:spPr>
          <a:xfrm>
            <a:off x="7845475" y="3111104"/>
            <a:ext cx="2741100" cy="380700"/>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lang="en-US" sz="2400">
                <a:solidFill>
                  <a:srgbClr val="575656"/>
                </a:solidFill>
                <a:latin typeface="Calibri"/>
                <a:ea typeface="Calibri"/>
                <a:cs typeface="Calibri"/>
                <a:sym typeface="Calibri"/>
              </a:rPr>
              <a:t>Állj</a:t>
            </a:r>
            <a:endParaRPr b="0" i="0" sz="2400" u="none" cap="none" strike="noStrike">
              <a:solidFill>
                <a:srgbClr val="000000"/>
              </a:solidFill>
              <a:latin typeface="Calibri"/>
              <a:ea typeface="Calibri"/>
              <a:cs typeface="Calibri"/>
              <a:sym typeface="Calibri"/>
            </a:endParaRPr>
          </a:p>
        </p:txBody>
      </p:sp>
      <p:sp>
        <p:nvSpPr>
          <p:cNvPr id="982" name="Google Shape;982;g3b0f04611e5_0_1555"/>
          <p:cNvSpPr/>
          <p:nvPr/>
        </p:nvSpPr>
        <p:spPr>
          <a:xfrm>
            <a:off x="7845475" y="3735438"/>
            <a:ext cx="2741100" cy="3897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lang="en-US" sz="2400">
                <a:solidFill>
                  <a:srgbClr val="575656"/>
                </a:solidFill>
                <a:latin typeface="Calibri"/>
                <a:ea typeface="Calibri"/>
                <a:cs typeface="Calibri"/>
                <a:sym typeface="Calibri"/>
              </a:rPr>
              <a:t>Gondold meg, mielőtt megosztasz</a:t>
            </a:r>
            <a:endParaRPr b="0" i="0" sz="2400" u="none" cap="none" strike="noStrike">
              <a:solidFill>
                <a:srgbClr val="000000"/>
              </a:solidFill>
              <a:latin typeface="Calibri"/>
              <a:ea typeface="Calibri"/>
              <a:cs typeface="Calibri"/>
              <a:sym typeface="Calibri"/>
            </a:endParaRPr>
          </a:p>
        </p:txBody>
      </p:sp>
      <p:sp>
        <p:nvSpPr>
          <p:cNvPr id="983" name="Google Shape;983;g3b0f04611e5_0_1555"/>
          <p:cNvSpPr/>
          <p:nvPr/>
        </p:nvSpPr>
        <p:spPr>
          <a:xfrm>
            <a:off x="7053560" y="4612481"/>
            <a:ext cx="548400" cy="548400"/>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84" name="Google Shape;984;g3b0f04611e5_0_1555"/>
          <p:cNvSpPr/>
          <p:nvPr/>
        </p:nvSpPr>
        <p:spPr>
          <a:xfrm>
            <a:off x="7845475" y="4696122"/>
            <a:ext cx="2741100" cy="380700"/>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lang="en-US" sz="2400">
                <a:solidFill>
                  <a:srgbClr val="575656"/>
                </a:solidFill>
                <a:latin typeface="Calibri"/>
                <a:ea typeface="Calibri"/>
                <a:cs typeface="Calibri"/>
                <a:sym typeface="Calibri"/>
              </a:rPr>
              <a:t>Nyomozz</a:t>
            </a:r>
            <a:endParaRPr b="0" i="0" sz="2400" u="none" cap="none" strike="noStrike">
              <a:solidFill>
                <a:srgbClr val="000000"/>
              </a:solidFill>
              <a:latin typeface="Calibri"/>
              <a:ea typeface="Calibri"/>
              <a:cs typeface="Calibri"/>
              <a:sym typeface="Calibri"/>
            </a:endParaRPr>
          </a:p>
        </p:txBody>
      </p:sp>
      <p:sp>
        <p:nvSpPr>
          <p:cNvPr id="985" name="Google Shape;985;g3b0f04611e5_0_1555"/>
          <p:cNvSpPr/>
          <p:nvPr/>
        </p:nvSpPr>
        <p:spPr>
          <a:xfrm>
            <a:off x="7845475" y="5320457"/>
            <a:ext cx="2741100" cy="3897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lang="en-US" sz="2400">
                <a:solidFill>
                  <a:srgbClr val="575656"/>
                </a:solidFill>
                <a:latin typeface="Calibri"/>
                <a:ea typeface="Calibri"/>
                <a:cs typeface="Calibri"/>
                <a:sym typeface="Calibri"/>
              </a:rPr>
              <a:t>Ellenőrizd a forrást</a:t>
            </a:r>
            <a:endParaRPr b="0" i="0" sz="2400" u="none" cap="none" strike="noStrike">
              <a:solidFill>
                <a:srgbClr val="000000"/>
              </a:solidFill>
              <a:latin typeface="Calibri"/>
              <a:ea typeface="Calibri"/>
              <a:cs typeface="Calibri"/>
              <a:sym typeface="Calibri"/>
            </a:endParaRPr>
          </a:p>
        </p:txBody>
      </p:sp>
      <p:sp>
        <p:nvSpPr>
          <p:cNvPr id="986" name="Google Shape;986;g3b0f04611e5_0_1555"/>
          <p:cNvSpPr/>
          <p:nvPr/>
        </p:nvSpPr>
        <p:spPr>
          <a:xfrm>
            <a:off x="7053560" y="6197501"/>
            <a:ext cx="548400" cy="548400"/>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87" name="Google Shape;987;g3b0f04611e5_0_1555"/>
          <p:cNvSpPr/>
          <p:nvPr/>
        </p:nvSpPr>
        <p:spPr>
          <a:xfrm>
            <a:off x="7845475" y="6281142"/>
            <a:ext cx="2741100" cy="380700"/>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lang="en-US" sz="2400">
                <a:solidFill>
                  <a:srgbClr val="575656"/>
                </a:solidFill>
                <a:latin typeface="Calibri"/>
                <a:ea typeface="Calibri"/>
                <a:cs typeface="Calibri"/>
                <a:sym typeface="Calibri"/>
              </a:rPr>
              <a:t>Találj</a:t>
            </a:r>
            <a:endParaRPr b="0" i="0" sz="2400" u="none" cap="none" strike="noStrike">
              <a:solidFill>
                <a:srgbClr val="000000"/>
              </a:solidFill>
              <a:latin typeface="Calibri"/>
              <a:ea typeface="Calibri"/>
              <a:cs typeface="Calibri"/>
              <a:sym typeface="Calibri"/>
            </a:endParaRPr>
          </a:p>
        </p:txBody>
      </p:sp>
      <p:sp>
        <p:nvSpPr>
          <p:cNvPr id="988" name="Google Shape;988;g3b0f04611e5_0_1555"/>
          <p:cNvSpPr/>
          <p:nvPr/>
        </p:nvSpPr>
        <p:spPr>
          <a:xfrm>
            <a:off x="7845475" y="6905477"/>
            <a:ext cx="2741100" cy="3897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lang="en-US" sz="2400">
                <a:solidFill>
                  <a:srgbClr val="575656"/>
                </a:solidFill>
                <a:latin typeface="Calibri"/>
                <a:ea typeface="Calibri"/>
                <a:cs typeface="Calibri"/>
                <a:sym typeface="Calibri"/>
              </a:rPr>
              <a:t>Keress megbizható átfedést</a:t>
            </a:r>
            <a:endParaRPr b="0" i="0" sz="2400" u="none" cap="none" strike="noStrike">
              <a:solidFill>
                <a:srgbClr val="000000"/>
              </a:solidFill>
              <a:latin typeface="Calibri"/>
              <a:ea typeface="Calibri"/>
              <a:cs typeface="Calibri"/>
              <a:sym typeface="Calibri"/>
            </a:endParaRPr>
          </a:p>
        </p:txBody>
      </p:sp>
      <p:sp>
        <p:nvSpPr>
          <p:cNvPr id="989" name="Google Shape;989;g3b0f04611e5_0_1555"/>
          <p:cNvSpPr/>
          <p:nvPr/>
        </p:nvSpPr>
        <p:spPr>
          <a:xfrm>
            <a:off x="7053560" y="7782520"/>
            <a:ext cx="548400" cy="548400"/>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90" name="Google Shape;990;g3b0f04611e5_0_1555"/>
          <p:cNvSpPr/>
          <p:nvPr/>
        </p:nvSpPr>
        <p:spPr>
          <a:xfrm>
            <a:off x="7845475" y="7866161"/>
            <a:ext cx="2741100" cy="380700"/>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lang="en-US" sz="2400">
                <a:solidFill>
                  <a:srgbClr val="575656"/>
                </a:solidFill>
                <a:latin typeface="Calibri"/>
                <a:ea typeface="Calibri"/>
                <a:cs typeface="Calibri"/>
                <a:sym typeface="Calibri"/>
              </a:rPr>
              <a:t>Kövess</a:t>
            </a:r>
            <a:endParaRPr b="0" i="0" sz="2400" u="none" cap="none" strike="noStrike">
              <a:solidFill>
                <a:srgbClr val="000000"/>
              </a:solidFill>
              <a:latin typeface="Calibri"/>
              <a:ea typeface="Calibri"/>
              <a:cs typeface="Calibri"/>
              <a:sym typeface="Calibri"/>
            </a:endParaRPr>
          </a:p>
        </p:txBody>
      </p:sp>
      <p:sp>
        <p:nvSpPr>
          <p:cNvPr id="991" name="Google Shape;991;g3b0f04611e5_0_1555"/>
          <p:cNvSpPr/>
          <p:nvPr/>
        </p:nvSpPr>
        <p:spPr>
          <a:xfrm>
            <a:off x="7845475" y="8490497"/>
            <a:ext cx="2741100" cy="3897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lang="en-US" sz="2400">
                <a:solidFill>
                  <a:srgbClr val="575656"/>
                </a:solidFill>
                <a:latin typeface="Calibri"/>
                <a:ea typeface="Calibri"/>
                <a:cs typeface="Calibri"/>
                <a:sym typeface="Calibri"/>
              </a:rPr>
              <a:t>Kövesd a nyomokat a forrásig</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10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Digitális áttörés: Keresd meg a hamisítványt</a:t>
            </a:r>
            <a:endParaRPr/>
          </a:p>
        </p:txBody>
      </p:sp>
      <p:sp>
        <p:nvSpPr>
          <p:cNvPr id="997" name="Google Shape;997;p105"/>
          <p:cNvSpPr txBox="1"/>
          <p:nvPr>
            <p:ph idx="1" type="subTitle"/>
          </p:nvPr>
        </p:nvSpPr>
        <p:spPr>
          <a:xfrm>
            <a:off x="1013345" y="2589663"/>
            <a:ext cx="9045055"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A résztvevők megkapják a „Spot-the-Fake Evaluation Toolkit” PDF-et, amely tartalmaz egy félretájékoztatási ellenőrzőlistát és a forrás-ellenőrző eszközök listáját (pl. Google Reverse Image Search, InVID Toolkit, TinEye).</a:t>
            </a:r>
            <a:endParaRPr>
              <a:solidFill>
                <a:schemeClr val="dk1"/>
              </a:solidFill>
            </a:endParaRPr>
          </a:p>
        </p:txBody>
      </p:sp>
      <p:sp>
        <p:nvSpPr>
          <p:cNvPr id="998" name="Google Shape;998;p10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99" name="Google Shape;999;p105"/>
          <p:cNvGrpSpPr/>
          <p:nvPr/>
        </p:nvGrpSpPr>
        <p:grpSpPr>
          <a:xfrm>
            <a:off x="790770" y="-112458"/>
            <a:ext cx="1427175" cy="786776"/>
            <a:chOff x="0" y="-38100"/>
            <a:chExt cx="373234" cy="205757"/>
          </a:xfrm>
        </p:grpSpPr>
        <p:sp>
          <p:nvSpPr>
            <p:cNvPr id="1000" name="Google Shape;1000;p10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1" name="Google Shape;1001;p10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2" name="Google Shape;1002;p105"/>
          <p:cNvGrpSpPr/>
          <p:nvPr/>
        </p:nvGrpSpPr>
        <p:grpSpPr>
          <a:xfrm>
            <a:off x="0" y="-112458"/>
            <a:ext cx="315272" cy="786776"/>
            <a:chOff x="0" y="-38100"/>
            <a:chExt cx="82450" cy="205757"/>
          </a:xfrm>
        </p:grpSpPr>
        <p:sp>
          <p:nvSpPr>
            <p:cNvPr id="1003" name="Google Shape;1003;p10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4" name="Google Shape;1004;p10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5" name="Google Shape;1005;p105"/>
          <p:cNvGrpSpPr/>
          <p:nvPr/>
        </p:nvGrpSpPr>
        <p:grpSpPr>
          <a:xfrm>
            <a:off x="0" y="1116904"/>
            <a:ext cx="503883" cy="1931922"/>
            <a:chOff x="0" y="-38100"/>
            <a:chExt cx="131775" cy="505235"/>
          </a:xfrm>
        </p:grpSpPr>
        <p:sp>
          <p:nvSpPr>
            <p:cNvPr id="1006" name="Google Shape;1006;p10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7" name="Google Shape;1007;p10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08" name="Google Shape;1008;p105"/>
          <p:cNvPicPr preferRelativeResize="0"/>
          <p:nvPr/>
        </p:nvPicPr>
        <p:blipFill rotWithShape="1">
          <a:blip r:embed="rId4">
            <a:alphaModFix/>
          </a:blip>
          <a:srcRect b="0" l="0" r="0" t="0"/>
          <a:stretch/>
        </p:blipFill>
        <p:spPr>
          <a:xfrm>
            <a:off x="10256705" y="3227742"/>
            <a:ext cx="7789248" cy="451776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3b0f04611e5_0_99"/>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Belépési értékelés</a:t>
            </a:r>
            <a:endParaRPr/>
          </a:p>
        </p:txBody>
      </p:sp>
      <p:sp>
        <p:nvSpPr>
          <p:cNvPr id="191" name="Google Shape;191;g3b0f04611e5_0_99"/>
          <p:cNvSpPr txBox="1"/>
          <p:nvPr>
            <p:ph idx="1" type="subTitle"/>
          </p:nvPr>
        </p:nvSpPr>
        <p:spPr>
          <a:xfrm>
            <a:off x="1013345" y="2589663"/>
            <a:ext cx="9273600" cy="7059300"/>
          </a:xfrm>
          <a:prstGeom prst="rect">
            <a:avLst/>
          </a:prstGeom>
          <a:noFill/>
          <a:ln>
            <a:noFill/>
          </a:ln>
        </p:spPr>
        <p:txBody>
          <a:bodyPr anchorCtr="0" anchor="t" bIns="45700" lIns="91425" spcFirstLastPara="1" rIns="91425" wrap="square" tIns="45700">
            <a:normAutofit/>
          </a:bodyPr>
          <a:lstStyle/>
          <a:p>
            <a:pPr indent="-635000" lvl="0" marL="457200" rtl="0" algn="l">
              <a:spcBef>
                <a:spcPts val="640"/>
              </a:spcBef>
              <a:spcAft>
                <a:spcPts val="0"/>
              </a:spcAft>
              <a:buSzPts val="3200"/>
              <a:buChar char="•"/>
            </a:pPr>
            <a:r>
              <a:rPr lang="en-US">
                <a:solidFill>
                  <a:schemeClr val="dk1"/>
                </a:solidFill>
                <a:latin typeface="Bricolage Grotesque"/>
                <a:ea typeface="Bricolage Grotesque"/>
                <a:cs typeface="Bricolage Grotesque"/>
                <a:sym typeface="Bricolage Grotesque"/>
              </a:rPr>
              <a:t>Digitális kvíz 1: Előzetes kvíz a félretájékoztatással és a digitális írástudással kapcsolatos jelenlegi ismereteikről.</a:t>
            </a:r>
            <a:endParaRPr>
              <a:solidFill>
                <a:schemeClr val="dk1"/>
              </a:solidFill>
              <a:latin typeface="Bricolage Grotesque"/>
              <a:ea typeface="Bricolage Grotesque"/>
              <a:cs typeface="Bricolage Grotesque"/>
              <a:sym typeface="Bricolage Grotesque"/>
            </a:endParaRPr>
          </a:p>
          <a:p>
            <a:pPr indent="-635000" lvl="0" marL="457200" rtl="0" algn="l">
              <a:spcBef>
                <a:spcPts val="640"/>
              </a:spcBef>
              <a:spcAft>
                <a:spcPts val="0"/>
              </a:spcAft>
              <a:buSzPts val="3200"/>
              <a:buChar char="•"/>
            </a:pPr>
            <a:r>
              <a:t/>
            </a:r>
            <a:endParaRPr>
              <a:solidFill>
                <a:schemeClr val="dk1"/>
              </a:solidFill>
              <a:latin typeface="Bricolage Grotesque"/>
              <a:ea typeface="Bricolage Grotesque"/>
              <a:cs typeface="Bricolage Grotesque"/>
              <a:sym typeface="Bricolage Grotesque"/>
            </a:endParaRPr>
          </a:p>
          <a:p>
            <a:pPr indent="-635000" lvl="0" marL="457200" rtl="0" algn="l">
              <a:spcBef>
                <a:spcPts val="640"/>
              </a:spcBef>
              <a:spcAft>
                <a:spcPts val="0"/>
              </a:spcAft>
              <a:buSzPts val="3200"/>
              <a:buChar char="•"/>
            </a:pPr>
            <a:r>
              <a:rPr lang="en-US">
                <a:solidFill>
                  <a:schemeClr val="dk1"/>
                </a:solidFill>
                <a:latin typeface="Bricolage Grotesque"/>
                <a:ea typeface="Bricolage Grotesque"/>
                <a:cs typeface="Bricolage Grotesque"/>
                <a:sym typeface="Bricolage Grotesque"/>
              </a:rPr>
              <a:t>Önértékelő kvíz: Ez az ellenőrzőlista segít a tanulóknak átgondolni jelenlegi magabiztossági szintjüket a kulcsfontosságú digitális írástudással és a félretájékoztatással kapcsolatos készségekkel kapcsolatban.</a:t>
            </a:r>
            <a:endParaRPr>
              <a:solidFill>
                <a:schemeClr val="dk1"/>
              </a:solidFill>
              <a:latin typeface="Bricolage Grotesque"/>
              <a:ea typeface="Bricolage Grotesque"/>
              <a:cs typeface="Bricolage Grotesque"/>
              <a:sym typeface="Bricolage Grotesque"/>
            </a:endParaRPr>
          </a:p>
          <a:p>
            <a:pPr indent="0" lvl="0" marL="457200" rtl="0" algn="l">
              <a:lnSpc>
                <a:spcPct val="100000"/>
              </a:lnSpc>
              <a:spcBef>
                <a:spcPts val="640"/>
              </a:spcBef>
              <a:spcAft>
                <a:spcPts val="0"/>
              </a:spcAft>
              <a:buNone/>
            </a:pPr>
            <a:r>
              <a:t/>
            </a:r>
            <a:endParaRPr>
              <a:solidFill>
                <a:schemeClr val="dk1"/>
              </a:solidFill>
              <a:latin typeface="Bricolage Grotesque"/>
              <a:ea typeface="Bricolage Grotesque"/>
              <a:cs typeface="Bricolage Grotesque"/>
              <a:sym typeface="Bricolage Grotesque"/>
            </a:endParaRPr>
          </a:p>
        </p:txBody>
      </p:sp>
      <p:sp>
        <p:nvSpPr>
          <p:cNvPr id="192" name="Google Shape;192;g3b0f04611e5_0_9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3" name="Google Shape;193;g3b0f04611e5_0_99"/>
          <p:cNvGrpSpPr/>
          <p:nvPr/>
        </p:nvGrpSpPr>
        <p:grpSpPr>
          <a:xfrm>
            <a:off x="790770" y="-112458"/>
            <a:ext cx="1427172" cy="786938"/>
            <a:chOff x="0" y="-38100"/>
            <a:chExt cx="373234" cy="205800"/>
          </a:xfrm>
        </p:grpSpPr>
        <p:sp>
          <p:nvSpPr>
            <p:cNvPr id="194" name="Google Shape;194;g3b0f04611e5_0_9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5" name="Google Shape;195;g3b0f04611e5_0_99"/>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6" name="Google Shape;196;g3b0f04611e5_0_99"/>
          <p:cNvGrpSpPr/>
          <p:nvPr/>
        </p:nvGrpSpPr>
        <p:grpSpPr>
          <a:xfrm>
            <a:off x="0" y="-112458"/>
            <a:ext cx="315464" cy="786938"/>
            <a:chOff x="0" y="-38100"/>
            <a:chExt cx="82500" cy="205800"/>
          </a:xfrm>
        </p:grpSpPr>
        <p:sp>
          <p:nvSpPr>
            <p:cNvPr id="197" name="Google Shape;197;g3b0f04611e5_0_9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8" name="Google Shape;198;g3b0f04611e5_0_99"/>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9" name="Google Shape;199;g3b0f04611e5_0_99"/>
          <p:cNvGrpSpPr/>
          <p:nvPr/>
        </p:nvGrpSpPr>
        <p:grpSpPr>
          <a:xfrm>
            <a:off x="0" y="1116904"/>
            <a:ext cx="503881" cy="1931918"/>
            <a:chOff x="0" y="-38100"/>
            <a:chExt cx="131775" cy="505235"/>
          </a:xfrm>
        </p:grpSpPr>
        <p:sp>
          <p:nvSpPr>
            <p:cNvPr id="200" name="Google Shape;200;g3b0f04611e5_0_9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1" name="Google Shape;201;g3b0f04611e5_0_99"/>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2" name="Google Shape;202;g3b0f04611e5_0_99"/>
          <p:cNvPicPr preferRelativeResize="0"/>
          <p:nvPr/>
        </p:nvPicPr>
        <p:blipFill rotWithShape="1">
          <a:blip r:embed="rId4">
            <a:alphaModFix/>
          </a:blip>
          <a:srcRect b="0" l="0" r="0" t="0"/>
          <a:stretch/>
        </p:blipFill>
        <p:spPr>
          <a:xfrm>
            <a:off x="12098033" y="2589663"/>
            <a:ext cx="4353533" cy="569674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sp>
        <p:nvSpPr>
          <p:cNvPr id="1013" name="Google Shape;1013;g3b0f04611e5_0_1672"/>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Activity 1: </a:t>
            </a:r>
            <a:r>
              <a:rPr b="1" lang="en-US"/>
              <a:t>Digitális áttörés: Keresd meg a hamisítványt</a:t>
            </a:r>
            <a:endParaRPr/>
          </a:p>
        </p:txBody>
      </p:sp>
      <p:sp>
        <p:nvSpPr>
          <p:cNvPr id="1014" name="Google Shape;1014;g3b0f04611e5_0_1672"/>
          <p:cNvSpPr txBox="1"/>
          <p:nvPr>
            <p:ph idx="1" type="subTitle"/>
          </p:nvPr>
        </p:nvSpPr>
        <p:spPr>
          <a:xfrm>
            <a:off x="929753" y="3737145"/>
            <a:ext cx="7299900" cy="3029400"/>
          </a:xfrm>
          <a:prstGeom prst="rect">
            <a:avLst/>
          </a:prstGeom>
          <a:noFill/>
          <a:ln>
            <a:noFill/>
          </a:ln>
        </p:spPr>
        <p:txBody>
          <a:bodyPr anchorCtr="0" anchor="t" bIns="45700" lIns="91425" spcFirstLastPara="1" rIns="91425" wrap="square" tIns="45700">
            <a:noAutofit/>
          </a:bodyPr>
          <a:lstStyle/>
          <a:p>
            <a:pPr indent="-431800" lvl="0" marL="457200" rtl="0" algn="ctr">
              <a:spcBef>
                <a:spcPts val="640"/>
              </a:spcBef>
              <a:spcAft>
                <a:spcPts val="0"/>
              </a:spcAft>
              <a:buClr>
                <a:schemeClr val="dk1"/>
              </a:buClr>
              <a:buSzPts val="1100"/>
              <a:buFont typeface="Arial"/>
              <a:buNone/>
            </a:pPr>
            <a:r>
              <a:rPr lang="en-US" sz="3800">
                <a:solidFill>
                  <a:schemeClr val="dk1"/>
                </a:solidFill>
              </a:rPr>
              <a:t>Interaktív kvíz közösségi média bejegyzésekkel, melyeket a résztvevők értékelhetnek.</a:t>
            </a:r>
            <a:endParaRPr sz="3800">
              <a:solidFill>
                <a:schemeClr val="dk1"/>
              </a:solidFill>
            </a:endParaRPr>
          </a:p>
          <a:p>
            <a:pPr indent="-431800" lvl="0" marL="457200" rtl="0" algn="ctr">
              <a:spcBef>
                <a:spcPts val="640"/>
              </a:spcBef>
              <a:spcAft>
                <a:spcPts val="0"/>
              </a:spcAft>
              <a:buClr>
                <a:schemeClr val="dk1"/>
              </a:buClr>
              <a:buSzPts val="1100"/>
              <a:buFont typeface="Arial"/>
              <a:buNone/>
            </a:pPr>
            <a:r>
              <a:t/>
            </a:r>
            <a:endParaRPr sz="3800">
              <a:solidFill>
                <a:schemeClr val="dk1"/>
              </a:solidFill>
            </a:endParaRPr>
          </a:p>
          <a:p>
            <a:pPr indent="-431800" lvl="0" marL="457200" rtl="0" algn="ctr">
              <a:spcBef>
                <a:spcPts val="640"/>
              </a:spcBef>
              <a:spcAft>
                <a:spcPts val="0"/>
              </a:spcAft>
              <a:buClr>
                <a:schemeClr val="dk1"/>
              </a:buClr>
              <a:buSzPts val="1100"/>
              <a:buFont typeface="Arial"/>
              <a:buNone/>
            </a:pPr>
            <a:r>
              <a:rPr lang="en-US" sz="3800">
                <a:solidFill>
                  <a:schemeClr val="dk1"/>
                </a:solidFill>
              </a:rPr>
              <a:t>Azonnali visszajelzést kapunk minden elem után a tanultak megerősítése érdekében.</a:t>
            </a:r>
            <a:endParaRPr sz="3800">
              <a:solidFill>
                <a:schemeClr val="dk1"/>
              </a:solidFill>
            </a:endParaRPr>
          </a:p>
          <a:p>
            <a:pPr indent="0" lvl="0" marL="25400" rtl="0" algn="l">
              <a:lnSpc>
                <a:spcPct val="100000"/>
              </a:lnSpc>
              <a:spcBef>
                <a:spcPts val="640"/>
              </a:spcBef>
              <a:spcAft>
                <a:spcPts val="0"/>
              </a:spcAft>
              <a:buClr>
                <a:srgbClr val="888888"/>
              </a:buClr>
              <a:buSzPts val="3200"/>
              <a:buNone/>
            </a:pPr>
            <a:r>
              <a:t/>
            </a:r>
            <a:endParaRPr sz="3800">
              <a:solidFill>
                <a:schemeClr val="dk1"/>
              </a:solidFill>
            </a:endParaRPr>
          </a:p>
        </p:txBody>
      </p:sp>
      <p:sp>
        <p:nvSpPr>
          <p:cNvPr id="1015" name="Google Shape;1015;g3b0f04611e5_0_167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16" name="Google Shape;1016;g3b0f04611e5_0_1672"/>
          <p:cNvGrpSpPr/>
          <p:nvPr/>
        </p:nvGrpSpPr>
        <p:grpSpPr>
          <a:xfrm>
            <a:off x="790770" y="-112458"/>
            <a:ext cx="1427172" cy="786938"/>
            <a:chOff x="0" y="-38100"/>
            <a:chExt cx="373234" cy="205800"/>
          </a:xfrm>
        </p:grpSpPr>
        <p:sp>
          <p:nvSpPr>
            <p:cNvPr id="1017" name="Google Shape;1017;g3b0f04611e5_0_167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8" name="Google Shape;1018;g3b0f04611e5_0_1672"/>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19" name="Google Shape;1019;g3b0f04611e5_0_1672"/>
          <p:cNvGrpSpPr/>
          <p:nvPr/>
        </p:nvGrpSpPr>
        <p:grpSpPr>
          <a:xfrm>
            <a:off x="0" y="-112458"/>
            <a:ext cx="315464" cy="786938"/>
            <a:chOff x="0" y="-38100"/>
            <a:chExt cx="82500" cy="205800"/>
          </a:xfrm>
        </p:grpSpPr>
        <p:sp>
          <p:nvSpPr>
            <p:cNvPr id="1020" name="Google Shape;1020;g3b0f04611e5_0_167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1" name="Google Shape;1021;g3b0f04611e5_0_1672"/>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22" name="Google Shape;1022;g3b0f04611e5_0_1672"/>
          <p:cNvGrpSpPr/>
          <p:nvPr/>
        </p:nvGrpSpPr>
        <p:grpSpPr>
          <a:xfrm>
            <a:off x="0" y="1116904"/>
            <a:ext cx="503881" cy="1931918"/>
            <a:chOff x="0" y="-38100"/>
            <a:chExt cx="131775" cy="505235"/>
          </a:xfrm>
        </p:grpSpPr>
        <p:sp>
          <p:nvSpPr>
            <p:cNvPr id="1023" name="Google Shape;1023;g3b0f04611e5_0_167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4" name="Google Shape;1024;g3b0f04611e5_0_1672"/>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25" name="Google Shape;1025;g3b0f04611e5_0_1672"/>
          <p:cNvPicPr preferRelativeResize="0"/>
          <p:nvPr/>
        </p:nvPicPr>
        <p:blipFill rotWithShape="1">
          <a:blip r:embed="rId4">
            <a:alphaModFix/>
          </a:blip>
          <a:srcRect b="0" l="0" r="0" t="0"/>
          <a:stretch/>
        </p:blipFill>
        <p:spPr>
          <a:xfrm>
            <a:off x="9500294" y="3048822"/>
            <a:ext cx="7941545" cy="5300982"/>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p10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Digitális áttörés: Keresd meg a hamisítványt-Reflexió</a:t>
            </a:r>
            <a:endParaRPr/>
          </a:p>
        </p:txBody>
      </p:sp>
      <p:sp>
        <p:nvSpPr>
          <p:cNvPr id="1031" name="Google Shape;1031;p106"/>
          <p:cNvSpPr txBox="1"/>
          <p:nvPr>
            <p:ph idx="1" type="subTitle"/>
          </p:nvPr>
        </p:nvSpPr>
        <p:spPr>
          <a:xfrm>
            <a:off x="929753" y="3737145"/>
            <a:ext cx="16428493" cy="3029415"/>
          </a:xfrm>
          <a:prstGeom prst="rect">
            <a:avLst/>
          </a:prstGeom>
          <a:noFill/>
          <a:ln>
            <a:noFill/>
          </a:ln>
        </p:spPr>
        <p:txBody>
          <a:bodyPr anchorCtr="0" anchor="t" bIns="45700" lIns="91425" spcFirstLastPara="1" rIns="91425" wrap="square" tIns="45700">
            <a:normAutofit/>
          </a:bodyPr>
          <a:lstStyle/>
          <a:p>
            <a:pPr indent="-431800" lvl="0" marL="457200" rtl="0" algn="ctr">
              <a:spcBef>
                <a:spcPts val="640"/>
              </a:spcBef>
              <a:spcAft>
                <a:spcPts val="0"/>
              </a:spcAft>
              <a:buClr>
                <a:schemeClr val="dk1"/>
              </a:buClr>
              <a:buSzPts val="1100"/>
              <a:buFont typeface="Arial"/>
              <a:buNone/>
            </a:pPr>
            <a:r>
              <a:rPr lang="en-US">
                <a:solidFill>
                  <a:schemeClr val="dk1"/>
                </a:solidFill>
              </a:rPr>
              <a:t>A résztvevők beszélgetnek a fórumon: Melyek voltak a legmeggyőzőbb hamisítványok és miért?</a:t>
            </a:r>
            <a:endParaRPr>
              <a:solidFill>
                <a:schemeClr val="dk1"/>
              </a:solidFill>
            </a:endParaRPr>
          </a:p>
          <a:p>
            <a:pPr indent="-431800" lvl="0" marL="457200" rtl="0" algn="ctr">
              <a:spcBef>
                <a:spcPts val="640"/>
              </a:spcBef>
              <a:spcAft>
                <a:spcPts val="0"/>
              </a:spcAft>
              <a:buClr>
                <a:schemeClr val="dk1"/>
              </a:buClr>
              <a:buSzPts val="1100"/>
              <a:buFont typeface="Arial"/>
              <a:buNone/>
            </a:pPr>
            <a:r>
              <a:t/>
            </a:r>
            <a:endParaRPr>
              <a:solidFill>
                <a:schemeClr val="dk1"/>
              </a:solidFill>
            </a:endParaRPr>
          </a:p>
          <a:p>
            <a:pPr indent="-431800" lvl="0" marL="457200" rtl="0" algn="ctr">
              <a:spcBef>
                <a:spcPts val="640"/>
              </a:spcBef>
              <a:spcAft>
                <a:spcPts val="0"/>
              </a:spcAft>
              <a:buClr>
                <a:schemeClr val="dk1"/>
              </a:buClr>
              <a:buSzPts val="1100"/>
              <a:buFont typeface="Arial"/>
              <a:buNone/>
            </a:pPr>
            <a:r>
              <a:rPr lang="en-US">
                <a:solidFill>
                  <a:schemeClr val="dk1"/>
                </a:solidFill>
              </a:rPr>
              <a:t>Milyen platformfunkciók segíthetik vagy akadályozhatják a felderítést?</a:t>
            </a:r>
            <a:endParaRPr>
              <a:solidFill>
                <a:schemeClr val="dk1"/>
              </a:solidFill>
            </a:endParaRPr>
          </a:p>
          <a:p>
            <a:pPr indent="0" lvl="0" marL="25400" rtl="0" algn="l">
              <a:lnSpc>
                <a:spcPct val="100000"/>
              </a:lnSpc>
              <a:spcBef>
                <a:spcPts val="640"/>
              </a:spcBef>
              <a:spcAft>
                <a:spcPts val="0"/>
              </a:spcAft>
              <a:buClr>
                <a:srgbClr val="888888"/>
              </a:buClr>
              <a:buSzPts val="3200"/>
              <a:buNone/>
            </a:pPr>
            <a:r>
              <a:t/>
            </a:r>
            <a:endParaRPr>
              <a:solidFill>
                <a:schemeClr val="dk1"/>
              </a:solidFill>
            </a:endParaRPr>
          </a:p>
        </p:txBody>
      </p:sp>
      <p:sp>
        <p:nvSpPr>
          <p:cNvPr id="1032" name="Google Shape;1032;p10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33" name="Google Shape;1033;p106"/>
          <p:cNvGrpSpPr/>
          <p:nvPr/>
        </p:nvGrpSpPr>
        <p:grpSpPr>
          <a:xfrm>
            <a:off x="790770" y="-112458"/>
            <a:ext cx="1427175" cy="786776"/>
            <a:chOff x="0" y="-38100"/>
            <a:chExt cx="373234" cy="205757"/>
          </a:xfrm>
        </p:grpSpPr>
        <p:sp>
          <p:nvSpPr>
            <p:cNvPr id="1034" name="Google Shape;1034;p10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5" name="Google Shape;1035;p10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6" name="Google Shape;1036;p106"/>
          <p:cNvGrpSpPr/>
          <p:nvPr/>
        </p:nvGrpSpPr>
        <p:grpSpPr>
          <a:xfrm>
            <a:off x="0" y="-112458"/>
            <a:ext cx="315272" cy="786776"/>
            <a:chOff x="0" y="-38100"/>
            <a:chExt cx="82450" cy="205757"/>
          </a:xfrm>
        </p:grpSpPr>
        <p:sp>
          <p:nvSpPr>
            <p:cNvPr id="1037" name="Google Shape;1037;p10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8" name="Google Shape;1038;p10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9" name="Google Shape;1039;p106"/>
          <p:cNvGrpSpPr/>
          <p:nvPr/>
        </p:nvGrpSpPr>
        <p:grpSpPr>
          <a:xfrm>
            <a:off x="0" y="1116904"/>
            <a:ext cx="503883" cy="1931922"/>
            <a:chOff x="0" y="-38100"/>
            <a:chExt cx="131775" cy="505235"/>
          </a:xfrm>
        </p:grpSpPr>
        <p:sp>
          <p:nvSpPr>
            <p:cNvPr id="1040" name="Google Shape;1040;p10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1" name="Google Shape;1041;p10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42" name="Google Shape;1042;p106"/>
          <p:cNvPicPr preferRelativeResize="0"/>
          <p:nvPr/>
        </p:nvPicPr>
        <p:blipFill rotWithShape="1">
          <a:blip r:embed="rId4">
            <a:alphaModFix/>
          </a:blip>
          <a:srcRect b="0" l="0" r="0" t="0"/>
          <a:stretch/>
        </p:blipFill>
        <p:spPr>
          <a:xfrm>
            <a:off x="0" y="7620000"/>
            <a:ext cx="18288000" cy="26670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6" name="Shape 1046"/>
        <p:cNvGrpSpPr/>
        <p:nvPr/>
      </p:nvGrpSpPr>
      <p:grpSpPr>
        <a:xfrm>
          <a:off x="0" y="0"/>
          <a:ext cx="0" cy="0"/>
          <a:chOff x="0" y="0"/>
          <a:chExt cx="0" cy="0"/>
        </a:xfrm>
      </p:grpSpPr>
      <p:sp>
        <p:nvSpPr>
          <p:cNvPr id="1047" name="Google Shape;1047;p10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Fő tanulságok</a:t>
            </a:r>
            <a:endParaRPr b="1"/>
          </a:p>
        </p:txBody>
      </p:sp>
      <p:sp>
        <p:nvSpPr>
          <p:cNvPr id="1048" name="Google Shape;1048;p107"/>
          <p:cNvSpPr txBox="1"/>
          <p:nvPr>
            <p:ph idx="1" type="subTitle"/>
          </p:nvPr>
        </p:nvSpPr>
        <p:spPr>
          <a:xfrm>
            <a:off x="1013345" y="2589663"/>
            <a:ext cx="12976975" cy="7059304"/>
          </a:xfrm>
          <a:prstGeom prst="rect">
            <a:avLst/>
          </a:prstGeom>
          <a:noFill/>
          <a:ln>
            <a:noFill/>
          </a:ln>
        </p:spPr>
        <p:txBody>
          <a:bodyPr anchorCtr="0" anchor="t" bIns="45700" lIns="91425" spcFirstLastPara="1" rIns="91425" wrap="square" tIns="45700">
            <a:normAutofit/>
          </a:bodyPr>
          <a:lstStyle/>
          <a:p>
            <a:pPr indent="-457200" lvl="0" marL="457200" rtl="0" algn="l">
              <a:lnSpc>
                <a:spcPct val="100000"/>
              </a:lnSpc>
              <a:spcBef>
                <a:spcPts val="640"/>
              </a:spcBef>
              <a:spcAft>
                <a:spcPts val="0"/>
              </a:spcAft>
              <a:buSzPts val="3200"/>
              <a:buFont typeface="Noto Sans Symbols"/>
              <a:buChar char="⮚"/>
            </a:pPr>
            <a:r>
              <a:rPr lang="en-US">
                <a:solidFill>
                  <a:schemeClr val="dk1"/>
                </a:solidFill>
              </a:rPr>
              <a:t>A közösségi média platformok egyedi dinamikával és algoritmikus struktúrákkal rendelkeznek, amelyek jelentősen befolyásolják az információk, beleértve a félretájékoztatást is, terjesztését.</a:t>
            </a:r>
            <a:endParaRPr>
              <a:solidFill>
                <a:schemeClr val="dk1"/>
              </a:solidFill>
            </a:endParaRPr>
          </a:p>
          <a:p>
            <a:pPr indent="-457200" lvl="0" marL="457200" rtl="0" algn="l">
              <a:lnSpc>
                <a:spcPct val="100000"/>
              </a:lnSpc>
              <a:spcBef>
                <a:spcPts val="640"/>
              </a:spcBef>
              <a:spcAft>
                <a:spcPts val="0"/>
              </a:spcAft>
              <a:buSzPts val="3200"/>
              <a:buFont typeface="Noto Sans Symbols"/>
              <a:buChar char="⮚"/>
            </a:pPr>
            <a:r>
              <a:rPr lang="en-US">
                <a:solidFill>
                  <a:schemeClr val="dk1"/>
                </a:solidFill>
              </a:rPr>
              <a:t>A platformspecifikus észlelési készségek fejlesztése kulcsfontosságú a gyors tempójú és gyakran érzelmileg túlterhelt közösségi média környezetben való eligazodáshoz.</a:t>
            </a:r>
            <a:endParaRPr>
              <a:solidFill>
                <a:schemeClr val="dk1"/>
              </a:solidFill>
            </a:endParaRPr>
          </a:p>
          <a:p>
            <a:pPr indent="-457200" lvl="0" marL="457200" rtl="0" algn="l">
              <a:lnSpc>
                <a:spcPct val="100000"/>
              </a:lnSpc>
              <a:spcBef>
                <a:spcPts val="640"/>
              </a:spcBef>
              <a:spcAft>
                <a:spcPts val="0"/>
              </a:spcAft>
              <a:buSzPts val="3200"/>
              <a:buFont typeface="Noto Sans Symbols"/>
              <a:buChar char="⮚"/>
            </a:pPr>
            <a:r>
              <a:rPr lang="en-US">
                <a:solidFill>
                  <a:schemeClr val="dk1"/>
                </a:solidFill>
              </a:rPr>
              <a:t>Az algoritmikus erősítés „szűrőbuborékokat” és „visszhangkamrákat” hozhat létre, megerősítve a meglévő hiedelmeket és korlátozva a különböző nézőpontoknak való kitettséget</a:t>
            </a:r>
            <a:endParaRPr>
              <a:solidFill>
                <a:schemeClr val="dk1"/>
              </a:solidFill>
            </a:endParaRPr>
          </a:p>
          <a:p>
            <a:pPr indent="-457200" lvl="0" marL="457200" rtl="0" algn="l">
              <a:lnSpc>
                <a:spcPct val="100000"/>
              </a:lnSpc>
              <a:spcBef>
                <a:spcPts val="640"/>
              </a:spcBef>
              <a:spcAft>
                <a:spcPts val="0"/>
              </a:spcAft>
              <a:buSzPts val="3200"/>
              <a:buFont typeface="Noto Sans Symbols"/>
              <a:buChar char="⮚"/>
            </a:pPr>
            <a:r>
              <a:rPr lang="en-US">
                <a:solidFill>
                  <a:schemeClr val="dk1"/>
                </a:solidFill>
              </a:rPr>
              <a:t>A proaktív és felelősségteljes közösségi médiabeli részvétel, a kritikai gondolkodással párosulva, elengedhetetlen az egyének számára a félretájékoztatás terjedésének leküzdéséhez.</a:t>
            </a:r>
            <a:endParaRPr>
              <a:solidFill>
                <a:schemeClr val="dk1"/>
              </a:solidFill>
            </a:endParaRPr>
          </a:p>
          <a:p>
            <a:pPr indent="0" lvl="0" marL="0" rtl="0" algn="l">
              <a:lnSpc>
                <a:spcPct val="100000"/>
              </a:lnSpc>
              <a:spcBef>
                <a:spcPts val="640"/>
              </a:spcBef>
              <a:spcAft>
                <a:spcPts val="0"/>
              </a:spcAft>
              <a:buSzPts val="3200"/>
              <a:buNone/>
            </a:pPr>
            <a:r>
              <a:t/>
            </a:r>
            <a:endParaRPr>
              <a:solidFill>
                <a:schemeClr val="dk1"/>
              </a:solidFill>
            </a:endParaRPr>
          </a:p>
        </p:txBody>
      </p:sp>
      <p:sp>
        <p:nvSpPr>
          <p:cNvPr id="1049" name="Google Shape;1049;p10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50" name="Google Shape;1050;p107"/>
          <p:cNvGrpSpPr/>
          <p:nvPr/>
        </p:nvGrpSpPr>
        <p:grpSpPr>
          <a:xfrm>
            <a:off x="790770" y="-112458"/>
            <a:ext cx="1427175" cy="786776"/>
            <a:chOff x="0" y="-38100"/>
            <a:chExt cx="373234" cy="205757"/>
          </a:xfrm>
        </p:grpSpPr>
        <p:sp>
          <p:nvSpPr>
            <p:cNvPr id="1051" name="Google Shape;1051;p10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2" name="Google Shape;1052;p10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3" name="Google Shape;1053;p107"/>
          <p:cNvGrpSpPr/>
          <p:nvPr/>
        </p:nvGrpSpPr>
        <p:grpSpPr>
          <a:xfrm>
            <a:off x="0" y="-112458"/>
            <a:ext cx="315272" cy="786776"/>
            <a:chOff x="0" y="-38100"/>
            <a:chExt cx="82450" cy="205757"/>
          </a:xfrm>
        </p:grpSpPr>
        <p:sp>
          <p:nvSpPr>
            <p:cNvPr id="1054" name="Google Shape;1054;p10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5" name="Google Shape;1055;p10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6" name="Google Shape;1056;p107"/>
          <p:cNvGrpSpPr/>
          <p:nvPr/>
        </p:nvGrpSpPr>
        <p:grpSpPr>
          <a:xfrm>
            <a:off x="0" y="1116904"/>
            <a:ext cx="503883" cy="1931922"/>
            <a:chOff x="0" y="-38100"/>
            <a:chExt cx="131775" cy="505235"/>
          </a:xfrm>
        </p:grpSpPr>
        <p:sp>
          <p:nvSpPr>
            <p:cNvPr id="1057" name="Google Shape;1057;p10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8" name="Google Shape;1058;p10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59" name="Google Shape;1059;p107"/>
          <p:cNvPicPr preferRelativeResize="0"/>
          <p:nvPr/>
        </p:nvPicPr>
        <p:blipFill rotWithShape="1">
          <a:blip r:embed="rId4">
            <a:alphaModFix/>
          </a:blip>
          <a:srcRect b="0" l="0" r="0" t="0"/>
          <a:stretch/>
        </p:blipFill>
        <p:spPr>
          <a:xfrm>
            <a:off x="13990320" y="3048822"/>
            <a:ext cx="4172532" cy="560148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3" name="Shape 1063"/>
        <p:cNvGrpSpPr/>
        <p:nvPr/>
      </p:nvGrpSpPr>
      <p:grpSpPr>
        <a:xfrm>
          <a:off x="0" y="0"/>
          <a:ext cx="0" cy="0"/>
          <a:chOff x="0" y="0"/>
          <a:chExt cx="0" cy="0"/>
        </a:xfrm>
      </p:grpSpPr>
      <p:sp>
        <p:nvSpPr>
          <p:cNvPr id="1064" name="Google Shape;1064;p10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5" name="Google Shape;1065;p10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6" name="Google Shape;1066;p10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67" name="Google Shape;1067;p108"/>
          <p:cNvGrpSpPr/>
          <p:nvPr/>
        </p:nvGrpSpPr>
        <p:grpSpPr>
          <a:xfrm>
            <a:off x="6111849" y="2794410"/>
            <a:ext cx="7685891" cy="2168895"/>
            <a:chOff x="0" y="-47625"/>
            <a:chExt cx="1484188" cy="418826"/>
          </a:xfrm>
        </p:grpSpPr>
        <p:sp>
          <p:nvSpPr>
            <p:cNvPr id="1068" name="Google Shape;1068;p10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9" name="Google Shape;1069;p10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70" name="Google Shape;1070;p108"/>
          <p:cNvGrpSpPr/>
          <p:nvPr/>
        </p:nvGrpSpPr>
        <p:grpSpPr>
          <a:xfrm>
            <a:off x="-696258" y="-1193133"/>
            <a:ext cx="7178388" cy="12095887"/>
            <a:chOff x="0" y="-57150"/>
            <a:chExt cx="1890604" cy="3185748"/>
          </a:xfrm>
        </p:grpSpPr>
        <p:sp>
          <p:nvSpPr>
            <p:cNvPr id="1071" name="Google Shape;1071;p10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2" name="Google Shape;1072;p10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73" name="Google Shape;1073;p10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4" name="Google Shape;1074;p10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5" name="Google Shape;1075;p10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076" name="Google Shape;1076;p108"/>
          <p:cNvSpPr txBox="1"/>
          <p:nvPr/>
        </p:nvSpPr>
        <p:spPr>
          <a:xfrm>
            <a:off x="-1725735" y="6821207"/>
            <a:ext cx="5508900" cy="5481900"/>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a:t>
            </a:r>
            <a:r>
              <a:rPr b="1" lang="en-US" sz="37888">
                <a:solidFill>
                  <a:srgbClr val="EFEFEF"/>
                </a:solidFill>
              </a:rPr>
              <a:t>4</a:t>
            </a:r>
            <a:endParaRPr b="0" i="0" sz="1400" u="none" cap="none" strike="noStrike">
              <a:solidFill>
                <a:srgbClr val="000000"/>
              </a:solidFill>
              <a:latin typeface="Arial"/>
              <a:ea typeface="Arial"/>
              <a:cs typeface="Arial"/>
              <a:sym typeface="Arial"/>
            </a:endParaRPr>
          </a:p>
        </p:txBody>
      </p:sp>
      <p:sp>
        <p:nvSpPr>
          <p:cNvPr id="1077" name="Google Shape;1077;p108"/>
          <p:cNvSpPr txBox="1"/>
          <p:nvPr/>
        </p:nvSpPr>
        <p:spPr>
          <a:xfrm>
            <a:off x="7911996" y="5295900"/>
            <a:ext cx="8395800" cy="3693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F</a:t>
            </a:r>
            <a:r>
              <a:rPr lang="en-US" sz="2399">
                <a:solidFill>
                  <a:srgbClr val="343434"/>
                </a:solidFill>
              </a:rPr>
              <a:t>Konlúzió és források</a:t>
            </a:r>
            <a:endParaRPr b="0" i="0" sz="1400" u="none" cap="none" strike="noStrike">
              <a:solidFill>
                <a:srgbClr val="000000"/>
              </a:solidFill>
              <a:latin typeface="Arial"/>
              <a:ea typeface="Arial"/>
              <a:cs typeface="Arial"/>
              <a:sym typeface="Arial"/>
            </a:endParaRPr>
          </a:p>
        </p:txBody>
      </p:sp>
      <p:sp>
        <p:nvSpPr>
          <p:cNvPr id="1078" name="Google Shape;1078;p108"/>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lang="en-US" sz="10400">
                <a:solidFill>
                  <a:srgbClr val="343434"/>
                </a:solidFill>
              </a:rPr>
              <a:t>4. rész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11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Utolsó lépések a médiaértés felé</a:t>
            </a:r>
            <a:endParaRPr/>
          </a:p>
        </p:txBody>
      </p:sp>
      <p:sp>
        <p:nvSpPr>
          <p:cNvPr id="1084" name="Google Shape;1084;p11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57200" rtl="0" algn="l">
              <a:lnSpc>
                <a:spcPct val="150000"/>
              </a:lnSpc>
              <a:spcBef>
                <a:spcPts val="640"/>
              </a:spcBef>
              <a:spcAft>
                <a:spcPts val="0"/>
              </a:spcAft>
              <a:buSzPts val="3200"/>
              <a:buFont typeface="Noto Sans Symbols"/>
              <a:buChar char="⮚"/>
            </a:pPr>
            <a:r>
              <a:rPr lang="en-US">
                <a:solidFill>
                  <a:schemeClr val="dk1"/>
                </a:solidFill>
              </a:rPr>
              <a:t>A foglalkozás főbb céljai</a:t>
            </a:r>
            <a:endParaRPr>
              <a:solidFill>
                <a:schemeClr val="dk1"/>
              </a:solidFill>
            </a:endParaRPr>
          </a:p>
          <a:p>
            <a:pPr indent="-457200" lvl="0" marL="457200" rtl="0" algn="l">
              <a:lnSpc>
                <a:spcPct val="150000"/>
              </a:lnSpc>
              <a:spcBef>
                <a:spcPts val="640"/>
              </a:spcBef>
              <a:spcAft>
                <a:spcPts val="0"/>
              </a:spcAft>
              <a:buSzPts val="3200"/>
              <a:buFont typeface="Noto Sans Symbols"/>
              <a:buChar char="⮚"/>
            </a:pPr>
            <a:r>
              <a:rPr lang="en-US">
                <a:solidFill>
                  <a:schemeClr val="dk1"/>
                </a:solidFill>
              </a:rPr>
              <a:t>A modul főbb tanulságainak áttekintése.</a:t>
            </a:r>
            <a:endParaRPr>
              <a:solidFill>
                <a:schemeClr val="dk1"/>
              </a:solidFill>
            </a:endParaRPr>
          </a:p>
          <a:p>
            <a:pPr indent="-457200" lvl="0" marL="457200" rtl="0" algn="l">
              <a:lnSpc>
                <a:spcPct val="150000"/>
              </a:lnSpc>
              <a:spcBef>
                <a:spcPts val="640"/>
              </a:spcBef>
              <a:spcAft>
                <a:spcPts val="0"/>
              </a:spcAft>
              <a:buSzPts val="3200"/>
              <a:buFont typeface="Noto Sans Symbols"/>
              <a:buChar char="⮚"/>
            </a:pPr>
            <a:r>
              <a:rPr lang="en-US">
                <a:solidFill>
                  <a:schemeClr val="dk1"/>
                </a:solidFill>
              </a:rPr>
              <a:t>Személyes cselekvési terv kidolgozása a tanultak alkalmazására.</a:t>
            </a:r>
            <a:endParaRPr>
              <a:solidFill>
                <a:schemeClr val="dk1"/>
              </a:solidFill>
            </a:endParaRPr>
          </a:p>
          <a:p>
            <a:pPr indent="-457200" lvl="0" marL="457200" rtl="0" algn="l">
              <a:lnSpc>
                <a:spcPct val="150000"/>
              </a:lnSpc>
              <a:spcBef>
                <a:spcPts val="640"/>
              </a:spcBef>
              <a:spcAft>
                <a:spcPts val="0"/>
              </a:spcAft>
              <a:buSzPts val="3200"/>
              <a:buFont typeface="Noto Sans Symbols"/>
              <a:buChar char="⮚"/>
            </a:pPr>
            <a:r>
              <a:rPr lang="en-US">
                <a:solidFill>
                  <a:schemeClr val="dk1"/>
                </a:solidFill>
              </a:rPr>
              <a:t>A mesterséges intelligencia kettős szerepének megvitatása az információs ökoszisztémákban ("Eszközök vs. Igazság").</a:t>
            </a:r>
            <a:endParaRPr>
              <a:solidFill>
                <a:schemeClr val="dk1"/>
              </a:solidFill>
            </a:endParaRPr>
          </a:p>
          <a:p>
            <a:pPr indent="-457200" lvl="0" marL="457200" rtl="0" algn="l">
              <a:lnSpc>
                <a:spcPct val="150000"/>
              </a:lnSpc>
              <a:spcBef>
                <a:spcPts val="640"/>
              </a:spcBef>
              <a:spcAft>
                <a:spcPts val="0"/>
              </a:spcAft>
              <a:buSzPts val="3200"/>
              <a:buFont typeface="Noto Sans Symbols"/>
              <a:buChar char="⮚"/>
            </a:pPr>
            <a:r>
              <a:rPr lang="en-US">
                <a:solidFill>
                  <a:schemeClr val="dk1"/>
                </a:solidFill>
              </a:rPr>
              <a:t>Szakértői forrásokhoz való hozzáférés a tanulási folyamat folytatásához.</a:t>
            </a:r>
            <a:endParaRPr>
              <a:solidFill>
                <a:schemeClr val="dk1"/>
              </a:solidFill>
            </a:endParaRPr>
          </a:p>
          <a:p>
            <a:pPr indent="0" lvl="0" marL="0" rtl="0" algn="l">
              <a:lnSpc>
                <a:spcPct val="150000"/>
              </a:lnSpc>
              <a:spcBef>
                <a:spcPts val="640"/>
              </a:spcBef>
              <a:spcAft>
                <a:spcPts val="0"/>
              </a:spcAft>
              <a:buSzPts val="3200"/>
              <a:buNone/>
            </a:pPr>
            <a:r>
              <a:t/>
            </a:r>
            <a:endParaRPr>
              <a:solidFill>
                <a:schemeClr val="dk1"/>
              </a:solidFill>
            </a:endParaRPr>
          </a:p>
        </p:txBody>
      </p:sp>
      <p:sp>
        <p:nvSpPr>
          <p:cNvPr id="1085" name="Google Shape;1085;p11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86" name="Google Shape;1086;p114"/>
          <p:cNvGrpSpPr/>
          <p:nvPr/>
        </p:nvGrpSpPr>
        <p:grpSpPr>
          <a:xfrm>
            <a:off x="790770" y="-112458"/>
            <a:ext cx="1427175" cy="786776"/>
            <a:chOff x="0" y="-38100"/>
            <a:chExt cx="373234" cy="205757"/>
          </a:xfrm>
        </p:grpSpPr>
        <p:sp>
          <p:nvSpPr>
            <p:cNvPr id="1087" name="Google Shape;1087;p11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8" name="Google Shape;1088;p11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89" name="Google Shape;1089;p114"/>
          <p:cNvGrpSpPr/>
          <p:nvPr/>
        </p:nvGrpSpPr>
        <p:grpSpPr>
          <a:xfrm>
            <a:off x="0" y="-112458"/>
            <a:ext cx="315272" cy="786776"/>
            <a:chOff x="0" y="-38100"/>
            <a:chExt cx="82450" cy="205757"/>
          </a:xfrm>
        </p:grpSpPr>
        <p:sp>
          <p:nvSpPr>
            <p:cNvPr id="1090" name="Google Shape;1090;p11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1" name="Google Shape;1091;p11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92" name="Google Shape;1092;p114"/>
          <p:cNvGrpSpPr/>
          <p:nvPr/>
        </p:nvGrpSpPr>
        <p:grpSpPr>
          <a:xfrm>
            <a:off x="0" y="1116904"/>
            <a:ext cx="503883" cy="1931922"/>
            <a:chOff x="0" y="-38100"/>
            <a:chExt cx="131775" cy="505235"/>
          </a:xfrm>
        </p:grpSpPr>
        <p:sp>
          <p:nvSpPr>
            <p:cNvPr id="1093" name="Google Shape;1093;p11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4" name="Google Shape;1094;p11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11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 személyes cselekvési terved</a:t>
            </a:r>
            <a:endParaRPr/>
          </a:p>
        </p:txBody>
      </p:sp>
      <p:sp>
        <p:nvSpPr>
          <p:cNvPr id="1100" name="Google Shape;1100;p115"/>
          <p:cNvSpPr txBox="1"/>
          <p:nvPr>
            <p:ph idx="1" type="subTitle"/>
          </p:nvPr>
        </p:nvSpPr>
        <p:spPr>
          <a:xfrm>
            <a:off x="1013345" y="2589662"/>
            <a:ext cx="16428493" cy="7483025"/>
          </a:xfrm>
          <a:prstGeom prst="rect">
            <a:avLst/>
          </a:prstGeom>
          <a:noFill/>
          <a:ln>
            <a:noFill/>
          </a:ln>
        </p:spPr>
        <p:txBody>
          <a:bodyPr anchorCtr="0" anchor="t" bIns="45700" lIns="91425" spcFirstLastPara="1" rIns="91425" wrap="square" tIns="45700">
            <a:normAutofit fontScale="77500" lnSpcReduction="20000"/>
          </a:bodyPr>
          <a:lstStyle/>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Cél: Tervezd meg, hogyan fogod alkalmazni a tanultakat a személyes vagy szakmai életedben.</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Használd a mellékelt letölthető sablont, és szánj rá 15 percet.</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1. Melyek azok az 5 konkrét stratégiák, amelyeket az információs műveltséged fejlesztése érdekében fogsz alkalmazni?</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2. Milyen eszközöket vagy szokásokat fogsz használni az információk pontosságának és hitelességének ellenőrzésére?</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3. Hogyan fogod megosztani vagy alkalmazni az információs műveltséggel kapcsolatos tudásodat másokkal (pl. kollégákkal, diákokkal, családdal)?</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4. Írj le egy olyan helyzetet, amikor a jobb információs műveltség segíthetett volna neked. Mit tennél másképp most?</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5. Melyek a 3 legfontosabb forrásod a megbízható információkhoz, és miért bízol bennük?</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6. Milyen kihívásokra számítasz az információs műveltségi készségek alkalmazása során, és hogyan fogod ezeket leküzdeni?</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rPr>
              <a:t>7. Mi az egyik hosszú távú célod az információs műveltséged fejlesztése terén?</a:t>
            </a:r>
            <a:endParaRPr>
              <a:solidFill>
                <a:schemeClr val="dk1"/>
              </a:solidFill>
            </a:endParaRPr>
          </a:p>
          <a:p>
            <a:pPr indent="-431800" lvl="0" marL="457200" rtl="0" algn="l">
              <a:lnSpc>
                <a:spcPct val="100000"/>
              </a:lnSpc>
              <a:spcBef>
                <a:spcPts val="640"/>
              </a:spcBef>
              <a:spcAft>
                <a:spcPts val="0"/>
              </a:spcAft>
              <a:buSzPct val="108106"/>
              <a:buNone/>
            </a:pPr>
            <a:r>
              <a:t/>
            </a:r>
            <a:endParaRPr>
              <a:solidFill>
                <a:schemeClr val="dk1"/>
              </a:solidFill>
            </a:endParaRPr>
          </a:p>
        </p:txBody>
      </p:sp>
      <p:sp>
        <p:nvSpPr>
          <p:cNvPr id="1101" name="Google Shape;1101;p11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02" name="Google Shape;1102;p115"/>
          <p:cNvGrpSpPr/>
          <p:nvPr/>
        </p:nvGrpSpPr>
        <p:grpSpPr>
          <a:xfrm>
            <a:off x="790770" y="-112458"/>
            <a:ext cx="1427175" cy="786776"/>
            <a:chOff x="0" y="-38100"/>
            <a:chExt cx="373234" cy="205757"/>
          </a:xfrm>
        </p:grpSpPr>
        <p:sp>
          <p:nvSpPr>
            <p:cNvPr id="1103" name="Google Shape;1103;p11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4" name="Google Shape;1104;p11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5" name="Google Shape;1105;p115"/>
          <p:cNvGrpSpPr/>
          <p:nvPr/>
        </p:nvGrpSpPr>
        <p:grpSpPr>
          <a:xfrm>
            <a:off x="0" y="-112458"/>
            <a:ext cx="315272" cy="786776"/>
            <a:chOff x="0" y="-38100"/>
            <a:chExt cx="82450" cy="205757"/>
          </a:xfrm>
        </p:grpSpPr>
        <p:sp>
          <p:nvSpPr>
            <p:cNvPr id="1106" name="Google Shape;1106;p11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7" name="Google Shape;1107;p11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8" name="Google Shape;1108;p115"/>
          <p:cNvGrpSpPr/>
          <p:nvPr/>
        </p:nvGrpSpPr>
        <p:grpSpPr>
          <a:xfrm>
            <a:off x="0" y="1116904"/>
            <a:ext cx="503883" cy="1931922"/>
            <a:chOff x="0" y="-38100"/>
            <a:chExt cx="131775" cy="505235"/>
          </a:xfrm>
        </p:grpSpPr>
        <p:sp>
          <p:nvSpPr>
            <p:cNvPr id="1109" name="Google Shape;1109;p11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0" name="Google Shape;1110;p11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Word doc icon" id="1111" name="Google Shape;1111;p115"/>
          <p:cNvPicPr preferRelativeResize="0"/>
          <p:nvPr/>
        </p:nvPicPr>
        <p:blipFill rotWithShape="1">
          <a:blip r:embed="rId4">
            <a:alphaModFix/>
          </a:blip>
          <a:srcRect b="0" l="0" r="0" t="0"/>
          <a:stretch/>
        </p:blipFill>
        <p:spPr>
          <a:xfrm>
            <a:off x="15418059" y="2031338"/>
            <a:ext cx="1291984" cy="129198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11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ts val="990"/>
              <a:buFont typeface="Arial"/>
              <a:buNone/>
            </a:pPr>
            <a:r>
              <a:rPr lang="en-US">
                <a:latin typeface="Bricolage Grotesque"/>
                <a:ea typeface="Bricolage Grotesque"/>
                <a:cs typeface="Bricolage Grotesque"/>
                <a:sym typeface="Bricolage Grotesque"/>
              </a:rPr>
              <a:t>Eszközök kontra Igazság</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ts val="990"/>
              <a:buFont typeface="Arial"/>
              <a:buNone/>
            </a:pPr>
            <a:r>
              <a:rPr lang="en-US">
                <a:latin typeface="Bricolage Grotesque"/>
                <a:ea typeface="Bricolage Grotesque"/>
                <a:cs typeface="Bricolage Grotesque"/>
                <a:sym typeface="Bricolage Grotesque"/>
              </a:rPr>
              <a:t>Beszéljétek meg a csoportokban:</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ct val="40909"/>
              <a:buNone/>
            </a:pPr>
            <a:r>
              <a:t/>
            </a:r>
            <a:endParaRPr>
              <a:latin typeface="Bricolage Grotesque"/>
              <a:ea typeface="Bricolage Grotesque"/>
              <a:cs typeface="Bricolage Grotesque"/>
              <a:sym typeface="Bricolage Grotesque"/>
            </a:endParaRPr>
          </a:p>
        </p:txBody>
      </p:sp>
      <p:sp>
        <p:nvSpPr>
          <p:cNvPr id="1117" name="Google Shape;1117;p11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fontScale="85000" lnSpcReduction="20000"/>
          </a:bodyPr>
          <a:lstStyle/>
          <a:p>
            <a:pPr indent="-431800" lvl="0" marL="457200" rtl="0" algn="l">
              <a:lnSpc>
                <a:spcPct val="100000"/>
              </a:lnSpc>
              <a:spcBef>
                <a:spcPts val="640"/>
              </a:spcBef>
              <a:spcAft>
                <a:spcPts val="0"/>
              </a:spcAft>
              <a:buClr>
                <a:schemeClr val="dk1"/>
              </a:buClr>
              <a:buSzPct val="34375"/>
              <a:buFont typeface="Arial"/>
              <a:buNone/>
            </a:pPr>
            <a:r>
              <a:rPr lang="en-US">
                <a:solidFill>
                  <a:schemeClr val="dk1"/>
                </a:solidFill>
                <a:latin typeface="Bricolage Grotesque"/>
                <a:ea typeface="Bricolage Grotesque"/>
                <a:cs typeface="Bricolage Grotesque"/>
                <a:sym typeface="Bricolage Grotesque"/>
              </a:rPr>
              <a:t>Hogyan segítik vagy akadályozzák a mesterséges intelligencia alapú eszközök, például az algoritmusok, az igazság megtalálásának képességét?</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34375"/>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34375"/>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34375"/>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34375"/>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34375"/>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Clr>
                <a:schemeClr val="dk1"/>
              </a:buClr>
              <a:buSzPct val="34375"/>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ct val="34375"/>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ct val="34375"/>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ct val="34375"/>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ct val="34375"/>
              <a:buFont typeface="Arial"/>
              <a:buNone/>
            </a:pPr>
            <a:r>
              <a:rPr lang="en-US">
                <a:solidFill>
                  <a:schemeClr val="dk1"/>
                </a:solidFill>
                <a:latin typeface="Bricolage Grotesque"/>
                <a:ea typeface="Bricolage Grotesque"/>
                <a:cs typeface="Bricolage Grotesque"/>
                <a:sym typeface="Bricolage Grotesque"/>
              </a:rPr>
              <a:t>Gondolkodj el rajta:</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ct val="34375"/>
              <a:buFont typeface="Arial"/>
              <a:buNone/>
            </a:pPr>
            <a:r>
              <a:rPr lang="en-US">
                <a:solidFill>
                  <a:schemeClr val="dk1"/>
                </a:solidFill>
                <a:latin typeface="Bricolage Grotesque"/>
                <a:ea typeface="Bricolage Grotesque"/>
                <a:cs typeface="Bricolage Grotesque"/>
                <a:sym typeface="Bricolage Grotesque"/>
              </a:rPr>
              <a:t>Mi a véleményed erről az idézetről?</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ct val="34375"/>
              <a:buFont typeface="Arial"/>
              <a:buNone/>
            </a:pPr>
            <a:r>
              <a:rPr lang="en-US">
                <a:solidFill>
                  <a:schemeClr val="dk1"/>
                </a:solidFill>
                <a:latin typeface="Bricolage Grotesque"/>
                <a:ea typeface="Bricolage Grotesque"/>
                <a:cs typeface="Bricolage Grotesque"/>
                <a:sym typeface="Bricolage Grotesque"/>
              </a:rPr>
              <a:t>Milyen szerepet kellene játszania a mesterséges intelligenciának az információs ökoszisztémák alakításában?</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ct val="34375"/>
              <a:buFont typeface="Arial"/>
              <a:buNone/>
            </a:pPr>
            <a:r>
              <a:rPr lang="en-US">
                <a:solidFill>
                  <a:schemeClr val="dk1"/>
                </a:solidFill>
                <a:latin typeface="Bricolage Grotesque"/>
                <a:ea typeface="Bricolage Grotesque"/>
                <a:cs typeface="Bricolage Grotesque"/>
                <a:sym typeface="Bricolage Grotesque"/>
              </a:rPr>
              <a:t>Hogyan tudod egyensúlyba hozni a kényelmet és az igazságkeresést?</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0000"/>
              <a:buNone/>
            </a:pPr>
            <a:r>
              <a:t/>
            </a:r>
            <a:endParaRPr>
              <a:solidFill>
                <a:schemeClr val="dk1"/>
              </a:solidFill>
              <a:latin typeface="Bricolage Grotesque"/>
              <a:ea typeface="Bricolage Grotesque"/>
              <a:cs typeface="Bricolage Grotesque"/>
              <a:sym typeface="Bricolage Grotesque"/>
            </a:endParaRPr>
          </a:p>
        </p:txBody>
      </p:sp>
      <p:sp>
        <p:nvSpPr>
          <p:cNvPr id="1118" name="Google Shape;1118;p11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19" name="Google Shape;1119;p116"/>
          <p:cNvGrpSpPr/>
          <p:nvPr/>
        </p:nvGrpSpPr>
        <p:grpSpPr>
          <a:xfrm>
            <a:off x="790770" y="-112458"/>
            <a:ext cx="1427175" cy="786776"/>
            <a:chOff x="0" y="-38100"/>
            <a:chExt cx="373234" cy="205757"/>
          </a:xfrm>
        </p:grpSpPr>
        <p:sp>
          <p:nvSpPr>
            <p:cNvPr id="1120" name="Google Shape;1120;p11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1" name="Google Shape;1121;p11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2" name="Google Shape;1122;p116"/>
          <p:cNvGrpSpPr/>
          <p:nvPr/>
        </p:nvGrpSpPr>
        <p:grpSpPr>
          <a:xfrm>
            <a:off x="0" y="-112458"/>
            <a:ext cx="315272" cy="786776"/>
            <a:chOff x="0" y="-38100"/>
            <a:chExt cx="82450" cy="205757"/>
          </a:xfrm>
        </p:grpSpPr>
        <p:sp>
          <p:nvSpPr>
            <p:cNvPr id="1123" name="Google Shape;1123;p11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4" name="Google Shape;1124;p11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5" name="Google Shape;1125;p116"/>
          <p:cNvGrpSpPr/>
          <p:nvPr/>
        </p:nvGrpSpPr>
        <p:grpSpPr>
          <a:xfrm>
            <a:off x="0" y="1116904"/>
            <a:ext cx="503883" cy="1931922"/>
            <a:chOff x="0" y="-38100"/>
            <a:chExt cx="131775" cy="505235"/>
          </a:xfrm>
        </p:grpSpPr>
        <p:sp>
          <p:nvSpPr>
            <p:cNvPr id="1126" name="Google Shape;1126;p11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7" name="Google Shape;1127;p11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28" name="Google Shape;1128;p116"/>
          <p:cNvSpPr/>
          <p:nvPr/>
        </p:nvSpPr>
        <p:spPr>
          <a:xfrm>
            <a:off x="411452" y="4529435"/>
            <a:ext cx="17699127" cy="1754326"/>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000" u="none" cap="none" strike="noStrike">
                <a:solidFill>
                  <a:schemeClr val="dk2"/>
                </a:solidFill>
                <a:latin typeface="Arial"/>
                <a:ea typeface="Arial"/>
                <a:cs typeface="Arial"/>
                <a:sym typeface="Arial"/>
              </a:rPr>
              <a:t>“A mesterséges intelligencia segít gyorsabban megtalálni a jó információkat – de a rossz informác</a:t>
            </a:r>
            <a:r>
              <a:rPr b="1" i="0" lang="en-US" sz="5000" u="none" cap="none" strike="noStrike">
                <a:solidFill>
                  <a:schemeClr val="dk2"/>
                </a:solidFill>
                <a:latin typeface="Arial"/>
                <a:ea typeface="Arial"/>
                <a:cs typeface="Arial"/>
                <a:sym typeface="Arial"/>
              </a:rPr>
              <a:t>iók t</a:t>
            </a:r>
            <a:r>
              <a:rPr b="1" i="0" lang="en-US" sz="5000" u="none" cap="none" strike="noStrike">
                <a:solidFill>
                  <a:schemeClr val="dk2"/>
                </a:solidFill>
                <a:latin typeface="Arial"/>
                <a:ea typeface="Arial"/>
                <a:cs typeface="Arial"/>
                <a:sym typeface="Arial"/>
              </a:rPr>
              <a:t>erjesztésében is segít.” </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2" name="Shape 1132"/>
        <p:cNvGrpSpPr/>
        <p:nvPr/>
      </p:nvGrpSpPr>
      <p:grpSpPr>
        <a:xfrm>
          <a:off x="0" y="0"/>
          <a:ext cx="0" cy="0"/>
          <a:chOff x="0" y="0"/>
          <a:chExt cx="0" cy="0"/>
        </a:xfrm>
      </p:grpSpPr>
      <p:sp>
        <p:nvSpPr>
          <p:cNvPr id="1133" name="Google Shape;1133;g3b0f04611e5_0_1799"/>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Osszd meg meglátásait</a:t>
            </a:r>
            <a:endParaRPr/>
          </a:p>
        </p:txBody>
      </p:sp>
      <p:sp>
        <p:nvSpPr>
          <p:cNvPr id="1134" name="Google Shape;1134;g3b0f04611e5_0_1799"/>
          <p:cNvSpPr txBox="1"/>
          <p:nvPr>
            <p:ph idx="1" type="subTitle"/>
          </p:nvPr>
        </p:nvSpPr>
        <p:spPr>
          <a:xfrm>
            <a:off x="1013345" y="2589663"/>
            <a:ext cx="16428600" cy="7059300"/>
          </a:xfrm>
          <a:prstGeom prst="rect">
            <a:avLst/>
          </a:prstGeom>
          <a:noFill/>
          <a:ln>
            <a:noFill/>
          </a:ln>
        </p:spPr>
        <p:txBody>
          <a:bodyPr anchorCtr="0" anchor="t" bIns="45700" lIns="91425" spcFirstLastPara="1" rIns="91425" wrap="square" tIns="45700">
            <a:normAutofit/>
          </a:bodyPr>
          <a:lstStyle/>
          <a:p>
            <a:pPr indent="-431800" lvl="0" marL="457200" rtl="0" algn="l">
              <a:spcBef>
                <a:spcPts val="640"/>
              </a:spcBef>
              <a:spcAft>
                <a:spcPts val="0"/>
              </a:spcAft>
              <a:buClr>
                <a:schemeClr val="dk1"/>
              </a:buClr>
              <a:buSzPts val="3200"/>
              <a:buFont typeface="Bricolage Grotesque"/>
              <a:buAutoNum type="arabicPeriod"/>
            </a:pPr>
            <a:r>
              <a:rPr lang="en-US">
                <a:solidFill>
                  <a:schemeClr val="dk1"/>
                </a:solidFill>
                <a:latin typeface="Bricolage Grotesque"/>
                <a:ea typeface="Bricolage Grotesque"/>
                <a:cs typeface="Bricolage Grotesque"/>
                <a:sym typeface="Bricolage Grotesque"/>
              </a:rPr>
              <a:t>Mi lepett meg leginkább a mesterséges intelligencia kettős szerepében a dezinformációban?</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3200"/>
              <a:buFont typeface="Bricolage Grotesque"/>
              <a:buAutoNum type="arabicPeriod"/>
            </a:pPr>
            <a:r>
              <a:rPr lang="en-US">
                <a:solidFill>
                  <a:schemeClr val="dk1"/>
                </a:solidFill>
                <a:latin typeface="Bricolage Grotesque"/>
                <a:ea typeface="Bricolage Grotesque"/>
                <a:cs typeface="Bricolage Grotesque"/>
                <a:sym typeface="Bricolage Grotesque"/>
              </a:rPr>
              <a:t>Az egyik módja annak, hogy az igazságot előtérbe helyezzem az eszközökkel szemben, az…</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3200"/>
              <a:buFont typeface="Bricolage Grotesque"/>
              <a:buAutoNum type="arabicPeriod"/>
            </a:pPr>
            <a:r>
              <a:rPr lang="en-US">
                <a:solidFill>
                  <a:schemeClr val="dk1"/>
                </a:solidFill>
                <a:latin typeface="Bricolage Grotesque"/>
                <a:ea typeface="Bricolage Grotesque"/>
                <a:cs typeface="Bricolage Grotesque"/>
                <a:sym typeface="Bricolage Grotesque"/>
              </a:rPr>
              <a:t>Biztosíts helyet az online résztvevőknek, hogy szöveges üzenetben válaszolhassanak a kérdésekre.</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t/>
            </a:r>
            <a:endParaRPr>
              <a:solidFill>
                <a:schemeClr val="dk1"/>
              </a:solidFill>
              <a:latin typeface="Bricolage Grotesque"/>
              <a:ea typeface="Bricolage Grotesque"/>
              <a:cs typeface="Bricolage Grotesque"/>
              <a:sym typeface="Bricolage Grotesque"/>
            </a:endParaRPr>
          </a:p>
          <a:p>
            <a:pPr indent="-431800" lvl="0" marL="457200" rtl="0" algn="l">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 Tegyétek közzé válaszaitokat a megadott fórumon, majd beszéljétek meg egymás gondolatait.</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135" name="Google Shape;1135;g3b0f04611e5_0_179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36" name="Google Shape;1136;g3b0f04611e5_0_1799"/>
          <p:cNvGrpSpPr/>
          <p:nvPr/>
        </p:nvGrpSpPr>
        <p:grpSpPr>
          <a:xfrm>
            <a:off x="790770" y="-112458"/>
            <a:ext cx="1427172" cy="786938"/>
            <a:chOff x="0" y="-38100"/>
            <a:chExt cx="373234" cy="205800"/>
          </a:xfrm>
        </p:grpSpPr>
        <p:sp>
          <p:nvSpPr>
            <p:cNvPr id="1137" name="Google Shape;1137;g3b0f04611e5_0_179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8" name="Google Shape;1138;g3b0f04611e5_0_1799"/>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9" name="Google Shape;1139;g3b0f04611e5_0_1799"/>
          <p:cNvGrpSpPr/>
          <p:nvPr/>
        </p:nvGrpSpPr>
        <p:grpSpPr>
          <a:xfrm>
            <a:off x="0" y="-112458"/>
            <a:ext cx="315464" cy="786938"/>
            <a:chOff x="0" y="-38100"/>
            <a:chExt cx="82500" cy="205800"/>
          </a:xfrm>
        </p:grpSpPr>
        <p:sp>
          <p:nvSpPr>
            <p:cNvPr id="1140" name="Google Shape;1140;g3b0f04611e5_0_179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1" name="Google Shape;1141;g3b0f04611e5_0_1799"/>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42" name="Google Shape;1142;g3b0f04611e5_0_1799"/>
          <p:cNvGrpSpPr/>
          <p:nvPr/>
        </p:nvGrpSpPr>
        <p:grpSpPr>
          <a:xfrm>
            <a:off x="0" y="1116904"/>
            <a:ext cx="503881" cy="1931918"/>
            <a:chOff x="0" y="-38100"/>
            <a:chExt cx="131775" cy="505235"/>
          </a:xfrm>
        </p:grpSpPr>
        <p:sp>
          <p:nvSpPr>
            <p:cNvPr id="1143" name="Google Shape;1143;g3b0f04611e5_0_179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4" name="Google Shape;1144;g3b0f04611e5_0_1799"/>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8" name="Shape 1148"/>
        <p:cNvGrpSpPr/>
        <p:nvPr/>
      </p:nvGrpSpPr>
      <p:grpSpPr>
        <a:xfrm>
          <a:off x="0" y="0"/>
          <a:ext cx="0" cy="0"/>
          <a:chOff x="0" y="0"/>
          <a:chExt cx="0" cy="0"/>
        </a:xfrm>
      </p:grpSpPr>
      <p:sp>
        <p:nvSpPr>
          <p:cNvPr id="1149" name="Google Shape;1149;g384eedb8bd8_0_267"/>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Az erőforrásaid</a:t>
            </a:r>
            <a:endParaRPr/>
          </a:p>
        </p:txBody>
      </p:sp>
      <p:sp>
        <p:nvSpPr>
          <p:cNvPr id="1150" name="Google Shape;1150;g384eedb8bd8_0_267"/>
          <p:cNvSpPr txBox="1"/>
          <p:nvPr>
            <p:ph idx="1" type="subTitle"/>
          </p:nvPr>
        </p:nvSpPr>
        <p:spPr>
          <a:xfrm>
            <a:off x="1013345" y="2589663"/>
            <a:ext cx="16428600" cy="7059300"/>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Fő eszközök és források:</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151" name="Google Shape;1151;g384eedb8bd8_0_26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52" name="Google Shape;1152;g384eedb8bd8_0_267"/>
          <p:cNvGrpSpPr/>
          <p:nvPr/>
        </p:nvGrpSpPr>
        <p:grpSpPr>
          <a:xfrm>
            <a:off x="790770" y="-112458"/>
            <a:ext cx="1427172" cy="786938"/>
            <a:chOff x="0" y="-38100"/>
            <a:chExt cx="373234" cy="205800"/>
          </a:xfrm>
        </p:grpSpPr>
        <p:sp>
          <p:nvSpPr>
            <p:cNvPr id="1153" name="Google Shape;1153;g384eedb8bd8_0_26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4" name="Google Shape;1154;g384eedb8bd8_0_267"/>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5" name="Google Shape;1155;g384eedb8bd8_0_267"/>
          <p:cNvGrpSpPr/>
          <p:nvPr/>
        </p:nvGrpSpPr>
        <p:grpSpPr>
          <a:xfrm>
            <a:off x="0" y="-112458"/>
            <a:ext cx="315464" cy="786938"/>
            <a:chOff x="0" y="-38100"/>
            <a:chExt cx="82500" cy="205800"/>
          </a:xfrm>
        </p:grpSpPr>
        <p:sp>
          <p:nvSpPr>
            <p:cNvPr id="1156" name="Google Shape;1156;g384eedb8bd8_0_26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7" name="Google Shape;1157;g384eedb8bd8_0_267"/>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8" name="Google Shape;1158;g384eedb8bd8_0_267"/>
          <p:cNvGrpSpPr/>
          <p:nvPr/>
        </p:nvGrpSpPr>
        <p:grpSpPr>
          <a:xfrm>
            <a:off x="0" y="1116904"/>
            <a:ext cx="503881" cy="1931918"/>
            <a:chOff x="0" y="-38100"/>
            <a:chExt cx="131775" cy="505235"/>
          </a:xfrm>
        </p:grpSpPr>
        <p:sp>
          <p:nvSpPr>
            <p:cNvPr id="1159" name="Google Shape;1159;g384eedb8bd8_0_26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0" name="Google Shape;1160;g384eedb8bd8_0_267"/>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1" name="Google Shape;1161;g384eedb8bd8_0_267"/>
          <p:cNvGrpSpPr/>
          <p:nvPr/>
        </p:nvGrpSpPr>
        <p:grpSpPr>
          <a:xfrm>
            <a:off x="4391891" y="3549072"/>
            <a:ext cx="10862100" cy="5969088"/>
            <a:chOff x="0" y="0"/>
            <a:chExt cx="10862100" cy="5969088"/>
          </a:xfrm>
        </p:grpSpPr>
        <p:sp>
          <p:nvSpPr>
            <p:cNvPr id="1162" name="Google Shape;1162;g384eedb8bd8_0_267"/>
            <p:cNvSpPr/>
            <p:nvPr/>
          </p:nvSpPr>
          <p:spPr>
            <a:xfrm>
              <a:off x="0" y="0"/>
              <a:ext cx="10862100" cy="1865400"/>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3" name="Google Shape;1163;g384eedb8bd8_0_267"/>
            <p:cNvSpPr txBox="1"/>
            <p:nvPr/>
          </p:nvSpPr>
          <p:spPr>
            <a:xfrm>
              <a:off x="2358924" y="0"/>
              <a:ext cx="8502900" cy="1865400"/>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Tényellenőrző oldalak:</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a:t>
              </a:r>
              <a:endParaRPr b="0" i="0" sz="2800" u="none" cap="none" strike="noStrike">
                <a:solidFill>
                  <a:schemeClr val="lt1"/>
                </a:solidFill>
                <a:latin typeface="Arial"/>
                <a:ea typeface="Arial"/>
                <a:cs typeface="Arial"/>
                <a:sym typeface="Arial"/>
              </a:endParaRPr>
            </a:p>
          </p:txBody>
        </p:sp>
        <p:sp>
          <p:nvSpPr>
            <p:cNvPr id="1164" name="Google Shape;1164;g384eedb8bd8_0_267"/>
            <p:cNvSpPr/>
            <p:nvPr/>
          </p:nvSpPr>
          <p:spPr>
            <a:xfrm>
              <a:off x="186531" y="186531"/>
              <a:ext cx="2172300" cy="1492200"/>
            </a:xfrm>
            <a:prstGeom prst="roundRect">
              <a:avLst>
                <a:gd fmla="val 10000" name="adj"/>
              </a:avLst>
            </a:prstGeom>
            <a:blipFill rotWithShape="1">
              <a:blip r:embed="rId7">
                <a:alphaModFix/>
              </a:blip>
              <a:stretch>
                <a:fillRect b="0" l="-15997" r="-15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5" name="Google Shape;1165;g384eedb8bd8_0_267"/>
            <p:cNvSpPr/>
            <p:nvPr/>
          </p:nvSpPr>
          <p:spPr>
            <a:xfrm>
              <a:off x="0" y="2051844"/>
              <a:ext cx="10862100" cy="1865400"/>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6" name="Google Shape;1166;g384eedb8bd8_0_267"/>
            <p:cNvSpPr txBox="1"/>
            <p:nvPr/>
          </p:nvSpPr>
          <p:spPr>
            <a:xfrm>
              <a:off x="2358924" y="2051844"/>
              <a:ext cx="8502900" cy="1865400"/>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Média tudatossági források:</a:t>
              </a:r>
              <a:br>
                <a:rPr b="0" i="0" lang="en-US" sz="3600" u="none" cap="none" strike="noStrike">
                  <a:solidFill>
                    <a:schemeClr val="dk1"/>
                  </a:solidFill>
                  <a:latin typeface="Bricolage Grotesque"/>
                  <a:ea typeface="Bricolage Grotesque"/>
                  <a:cs typeface="Bricolage Grotesque"/>
                  <a:sym typeface="Bricolage Grotesque"/>
                </a:rPr>
              </a:b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8">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167" name="Google Shape;1167;g384eedb8bd8_0_267"/>
            <p:cNvSpPr/>
            <p:nvPr/>
          </p:nvSpPr>
          <p:spPr>
            <a:xfrm>
              <a:off x="186531" y="2238375"/>
              <a:ext cx="2172300" cy="1492200"/>
            </a:xfrm>
            <a:prstGeom prst="roundRect">
              <a:avLst>
                <a:gd fmla="val 10000" name="adj"/>
              </a:avLst>
            </a:prstGeom>
            <a:blipFill rotWithShape="1">
              <a:blip r:embed="rId10">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8" name="Google Shape;1168;g384eedb8bd8_0_267"/>
            <p:cNvSpPr/>
            <p:nvPr/>
          </p:nvSpPr>
          <p:spPr>
            <a:xfrm>
              <a:off x="0" y="4103688"/>
              <a:ext cx="10862100" cy="1865400"/>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9" name="Google Shape;1169;g384eedb8bd8_0_267"/>
            <p:cNvSpPr txBox="1"/>
            <p:nvPr/>
          </p:nvSpPr>
          <p:spPr>
            <a:xfrm>
              <a:off x="2358924" y="4103688"/>
              <a:ext cx="8502900" cy="1865400"/>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AI ellenőrző oldalak:</a:t>
              </a:r>
              <a:endParaRPr b="0" i="0" sz="14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OpenAI 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Google Reverse Image Search</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170" name="Google Shape;1170;g384eedb8bd8_0_267"/>
            <p:cNvSpPr/>
            <p:nvPr/>
          </p:nvSpPr>
          <p:spPr>
            <a:xfrm>
              <a:off x="186531" y="4290219"/>
              <a:ext cx="2172300" cy="1492200"/>
            </a:xfrm>
            <a:prstGeom prst="roundRect">
              <a:avLst>
                <a:gd fmla="val 10000" name="adj"/>
              </a:avLst>
            </a:prstGeom>
            <a:blipFill rotWithShape="1">
              <a:blip r:embed="rId13">
                <a:alphaModFix/>
              </a:blip>
              <a:stretch>
                <a:fillRect b="-22996" l="0" r="0" t="-22996"/>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19"/>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Fejleszd tovább a médiaértést!</a:t>
            </a:r>
            <a:endParaRPr/>
          </a:p>
        </p:txBody>
      </p:sp>
      <p:sp>
        <p:nvSpPr>
          <p:cNvPr id="1176" name="Google Shape;1176;p11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0" lvl="0" marL="0" rtl="0" algn="l">
              <a:lnSpc>
                <a:spcPct val="2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Alkalmazd a SIFT és a CRAAP módszereket a mindennapi online szokásaidban.</a:t>
            </a:r>
            <a:endParaRPr>
              <a:solidFill>
                <a:schemeClr val="dk1"/>
              </a:solidFill>
              <a:latin typeface="Bricolage Grotesque"/>
              <a:ea typeface="Bricolage Grotesque"/>
              <a:cs typeface="Bricolage Grotesque"/>
              <a:sym typeface="Bricolage Grotesque"/>
            </a:endParaRPr>
          </a:p>
          <a:p>
            <a:pPr indent="0" lvl="0" marL="0" rtl="0" algn="l">
              <a:lnSpc>
                <a:spcPct val="2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Oszd meg a tanultakat családoddal, kollégáiddal vagy a közösségedben!</a:t>
            </a:r>
            <a:endParaRPr>
              <a:solidFill>
                <a:schemeClr val="dk1"/>
              </a:solidFill>
              <a:latin typeface="Bricolage Grotesque"/>
              <a:ea typeface="Bricolage Grotesque"/>
              <a:cs typeface="Bricolage Grotesque"/>
              <a:sym typeface="Bricolage Grotesque"/>
            </a:endParaRPr>
          </a:p>
          <a:p>
            <a:pPr indent="0" lvl="0" marL="0" rtl="0" algn="l">
              <a:lnSpc>
                <a:spcPct val="200000"/>
              </a:lnSpc>
              <a:spcBef>
                <a:spcPts val="640"/>
              </a:spcBef>
              <a:spcAft>
                <a:spcPts val="0"/>
              </a:spcAft>
              <a:buClr>
                <a:schemeClr val="dk1"/>
              </a:buClr>
              <a:buSzPts val="1100"/>
              <a:buFont typeface="Arial"/>
              <a:buNone/>
            </a:pPr>
            <a:r>
              <a:rPr lang="en-US">
                <a:solidFill>
                  <a:schemeClr val="dk1"/>
                </a:solidFill>
                <a:latin typeface="Bricolage Grotesque"/>
                <a:ea typeface="Bricolage Grotesque"/>
                <a:cs typeface="Bricolage Grotesque"/>
                <a:sym typeface="Bricolage Grotesque"/>
              </a:rPr>
              <a:t>Fedezd fel a rendelkezésre álló eszközöket és forrásokat szakértelmed elmélyítéséhez.</a:t>
            </a:r>
            <a:endParaRPr>
              <a:solidFill>
                <a:schemeClr val="dk1"/>
              </a:solidFill>
              <a:latin typeface="Bricolage Grotesque"/>
              <a:ea typeface="Bricolage Grotesque"/>
              <a:cs typeface="Bricolage Grotesque"/>
              <a:sym typeface="Bricolage Grotesque"/>
            </a:endParaRPr>
          </a:p>
          <a:p>
            <a:pPr indent="0" lvl="0" marL="0" rtl="0" algn="l">
              <a:lnSpc>
                <a:spcPct val="2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177" name="Google Shape;1177;p11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78" name="Google Shape;1178;p119"/>
          <p:cNvGrpSpPr/>
          <p:nvPr/>
        </p:nvGrpSpPr>
        <p:grpSpPr>
          <a:xfrm>
            <a:off x="790770" y="-112458"/>
            <a:ext cx="1427175" cy="786776"/>
            <a:chOff x="0" y="-38100"/>
            <a:chExt cx="373234" cy="205757"/>
          </a:xfrm>
        </p:grpSpPr>
        <p:sp>
          <p:nvSpPr>
            <p:cNvPr id="1179" name="Google Shape;1179;p11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0" name="Google Shape;1180;p11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1" name="Google Shape;1181;p119"/>
          <p:cNvGrpSpPr/>
          <p:nvPr/>
        </p:nvGrpSpPr>
        <p:grpSpPr>
          <a:xfrm>
            <a:off x="0" y="-112458"/>
            <a:ext cx="315272" cy="786776"/>
            <a:chOff x="0" y="-38100"/>
            <a:chExt cx="82450" cy="205757"/>
          </a:xfrm>
        </p:grpSpPr>
        <p:sp>
          <p:nvSpPr>
            <p:cNvPr id="1182" name="Google Shape;1182;p11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3" name="Google Shape;1183;p11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4" name="Google Shape;1184;p119"/>
          <p:cNvGrpSpPr/>
          <p:nvPr/>
        </p:nvGrpSpPr>
        <p:grpSpPr>
          <a:xfrm>
            <a:off x="0" y="1116904"/>
            <a:ext cx="503883" cy="1931922"/>
            <a:chOff x="0" y="-38100"/>
            <a:chExt cx="131775" cy="505235"/>
          </a:xfrm>
        </p:grpSpPr>
        <p:sp>
          <p:nvSpPr>
            <p:cNvPr id="1185" name="Google Shape;1185;p11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6" name="Google Shape;1186;p11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 name="Google Shape;208;p3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 name="Google Shape;209;p3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0" name="Google Shape;210;p32"/>
          <p:cNvGrpSpPr/>
          <p:nvPr/>
        </p:nvGrpSpPr>
        <p:grpSpPr>
          <a:xfrm>
            <a:off x="6111849" y="2794410"/>
            <a:ext cx="7685891" cy="2168895"/>
            <a:chOff x="0" y="-47625"/>
            <a:chExt cx="1484188" cy="418826"/>
          </a:xfrm>
        </p:grpSpPr>
        <p:sp>
          <p:nvSpPr>
            <p:cNvPr id="211" name="Google Shape;211;p3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2" name="Google Shape;212;p3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3" name="Google Shape;213;p32"/>
          <p:cNvGrpSpPr/>
          <p:nvPr/>
        </p:nvGrpSpPr>
        <p:grpSpPr>
          <a:xfrm>
            <a:off x="-696258" y="-1193133"/>
            <a:ext cx="7178388" cy="12095887"/>
            <a:chOff x="0" y="-57150"/>
            <a:chExt cx="1890604" cy="3185748"/>
          </a:xfrm>
        </p:grpSpPr>
        <p:sp>
          <p:nvSpPr>
            <p:cNvPr id="214" name="Google Shape;214;p3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5" name="Google Shape;215;p3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16" name="Google Shape;216;p3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7" name="Google Shape;217;p3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8" name="Google Shape;218;p3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19" name="Google Shape;219;p32"/>
          <p:cNvSpPr txBox="1"/>
          <p:nvPr/>
        </p:nvSpPr>
        <p:spPr>
          <a:xfrm>
            <a:off x="-1725735" y="6821207"/>
            <a:ext cx="5508900" cy="5481900"/>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a:t>
            </a:r>
            <a:r>
              <a:rPr b="1" lang="en-US" sz="37888">
                <a:solidFill>
                  <a:srgbClr val="EFEFEF"/>
                </a:solidFill>
              </a:rPr>
              <a:t>1</a:t>
            </a:r>
            <a:endParaRPr b="0" i="0" sz="1400" u="none" cap="none" strike="noStrike">
              <a:solidFill>
                <a:srgbClr val="000000"/>
              </a:solidFill>
              <a:latin typeface="Arial"/>
              <a:ea typeface="Arial"/>
              <a:cs typeface="Arial"/>
              <a:sym typeface="Arial"/>
            </a:endParaRPr>
          </a:p>
        </p:txBody>
      </p:sp>
      <p:sp>
        <p:nvSpPr>
          <p:cNvPr id="220" name="Google Shape;220;p32"/>
          <p:cNvSpPr txBox="1"/>
          <p:nvPr/>
        </p:nvSpPr>
        <p:spPr>
          <a:xfrm>
            <a:off x="7911996" y="5295900"/>
            <a:ext cx="8395800" cy="3693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Bevezetés az információ tudatosságba</a:t>
            </a:r>
            <a:endParaRPr b="0" i="0" sz="1400" u="none" cap="none" strike="noStrike">
              <a:solidFill>
                <a:srgbClr val="000000"/>
              </a:solidFill>
              <a:latin typeface="Arial"/>
              <a:ea typeface="Arial"/>
              <a:cs typeface="Arial"/>
              <a:sym typeface="Arial"/>
            </a:endParaRPr>
          </a:p>
        </p:txBody>
      </p:sp>
      <p:sp>
        <p:nvSpPr>
          <p:cNvPr id="221" name="Google Shape;221;p32"/>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lang="en-US" sz="10400">
                <a:solidFill>
                  <a:srgbClr val="343434"/>
                </a:solidFill>
              </a:rPr>
              <a:t>1</a:t>
            </a:r>
            <a:r>
              <a:rPr b="1" i="0" lang="en-US" sz="10400" u="none" cap="none" strike="noStrike">
                <a:solidFill>
                  <a:srgbClr val="343434"/>
                </a:solidFill>
                <a:latin typeface="Arial"/>
                <a:ea typeface="Arial"/>
                <a:cs typeface="Arial"/>
                <a:sym typeface="Arial"/>
              </a:rPr>
              <a:t>. rész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p12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2" name="Google Shape;1192;p12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3" name="Google Shape;1193;p12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94" name="Google Shape;1194;p120"/>
          <p:cNvGrpSpPr/>
          <p:nvPr/>
        </p:nvGrpSpPr>
        <p:grpSpPr>
          <a:xfrm>
            <a:off x="6111849" y="2794410"/>
            <a:ext cx="7685891" cy="2168895"/>
            <a:chOff x="0" y="-47625"/>
            <a:chExt cx="1484188" cy="418826"/>
          </a:xfrm>
        </p:grpSpPr>
        <p:sp>
          <p:nvSpPr>
            <p:cNvPr id="1195" name="Google Shape;1195;p12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6" name="Google Shape;1196;p12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7" name="Google Shape;1197;p120"/>
          <p:cNvGrpSpPr/>
          <p:nvPr/>
        </p:nvGrpSpPr>
        <p:grpSpPr>
          <a:xfrm>
            <a:off x="-696258" y="-1193133"/>
            <a:ext cx="7178388" cy="12095887"/>
            <a:chOff x="0" y="-57150"/>
            <a:chExt cx="1890604" cy="3185748"/>
          </a:xfrm>
        </p:grpSpPr>
        <p:sp>
          <p:nvSpPr>
            <p:cNvPr id="1198" name="Google Shape;1198;p12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9" name="Google Shape;1199;p12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00" name="Google Shape;1200;p12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1" name="Google Shape;1201;p12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2" name="Google Shape;1202;p12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203" name="Google Shape;1203;p12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204" name="Google Shape;1204;p120"/>
          <p:cNvSpPr txBox="1"/>
          <p:nvPr/>
        </p:nvSpPr>
        <p:spPr>
          <a:xfrm>
            <a:off x="4759921" y="3423551"/>
            <a:ext cx="97605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Záró értékelés</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8" name="Shape 1208"/>
        <p:cNvGrpSpPr/>
        <p:nvPr/>
      </p:nvGrpSpPr>
      <p:grpSpPr>
        <a:xfrm>
          <a:off x="0" y="0"/>
          <a:ext cx="0" cy="0"/>
          <a:chOff x="0" y="0"/>
          <a:chExt cx="0" cy="0"/>
        </a:xfrm>
      </p:grpSpPr>
      <p:sp>
        <p:nvSpPr>
          <p:cNvPr id="1209" name="Google Shape;1209;p12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Végső kví</a:t>
            </a:r>
            <a:r>
              <a:rPr b="1" lang="en-US">
                <a:solidFill>
                  <a:schemeClr val="dk1"/>
                </a:solidFill>
              </a:rPr>
              <a:t>z (15 </a:t>
            </a:r>
            <a:r>
              <a:rPr b="1" lang="en-US"/>
              <a:t>kérdé</a:t>
            </a:r>
            <a:r>
              <a:rPr b="1" lang="en-US">
                <a:solidFill>
                  <a:schemeClr val="dk1"/>
                </a:solidFill>
              </a:rPr>
              <a:t>s)</a:t>
            </a:r>
            <a:endParaRPr/>
          </a:p>
        </p:txBody>
      </p:sp>
      <p:sp>
        <p:nvSpPr>
          <p:cNvPr id="1210" name="Google Shape;1210;p121"/>
          <p:cNvSpPr txBox="1"/>
          <p:nvPr>
            <p:ph idx="1" type="subTitle"/>
          </p:nvPr>
        </p:nvSpPr>
        <p:spPr>
          <a:xfrm>
            <a:off x="1013345" y="2589663"/>
            <a:ext cx="13220815" cy="197300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    Formátum: </a:t>
            </a:r>
            <a:r>
              <a:rPr lang="en-US">
                <a:solidFill>
                  <a:schemeClr val="dk1"/>
                </a:solidFill>
              </a:rPr>
              <a:t>Egy rövid digitális kvíz a modul kulcsfontosságú fogalmainak megértéséhez.</a:t>
            </a:r>
            <a:endParaRPr/>
          </a:p>
        </p:txBody>
      </p:sp>
      <p:sp>
        <p:nvSpPr>
          <p:cNvPr id="1211" name="Google Shape;1211;p12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12" name="Google Shape;1212;p121"/>
          <p:cNvGrpSpPr/>
          <p:nvPr/>
        </p:nvGrpSpPr>
        <p:grpSpPr>
          <a:xfrm>
            <a:off x="790770" y="-112458"/>
            <a:ext cx="1427175" cy="786776"/>
            <a:chOff x="0" y="-38100"/>
            <a:chExt cx="373234" cy="205757"/>
          </a:xfrm>
        </p:grpSpPr>
        <p:sp>
          <p:nvSpPr>
            <p:cNvPr id="1213" name="Google Shape;1213;p12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4" name="Google Shape;1214;p12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5" name="Google Shape;1215;p121"/>
          <p:cNvGrpSpPr/>
          <p:nvPr/>
        </p:nvGrpSpPr>
        <p:grpSpPr>
          <a:xfrm>
            <a:off x="0" y="-112458"/>
            <a:ext cx="315272" cy="786776"/>
            <a:chOff x="0" y="-38100"/>
            <a:chExt cx="82450" cy="205757"/>
          </a:xfrm>
        </p:grpSpPr>
        <p:sp>
          <p:nvSpPr>
            <p:cNvPr id="1216" name="Google Shape;1216;p12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7" name="Google Shape;1217;p12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8" name="Google Shape;1218;p121"/>
          <p:cNvGrpSpPr/>
          <p:nvPr/>
        </p:nvGrpSpPr>
        <p:grpSpPr>
          <a:xfrm>
            <a:off x="0" y="1116904"/>
            <a:ext cx="503883" cy="1931922"/>
            <a:chOff x="0" y="-38100"/>
            <a:chExt cx="131775" cy="505235"/>
          </a:xfrm>
        </p:grpSpPr>
        <p:sp>
          <p:nvSpPr>
            <p:cNvPr id="1219" name="Google Shape;1219;p12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20" name="Google Shape;1220;p12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21" name="Google Shape;1221;p121"/>
          <p:cNvPicPr preferRelativeResize="0"/>
          <p:nvPr/>
        </p:nvPicPr>
        <p:blipFill rotWithShape="1">
          <a:blip r:embed="rId4">
            <a:alphaModFix/>
          </a:blip>
          <a:srcRect b="0" l="0" r="0" t="0"/>
          <a:stretch/>
        </p:blipFill>
        <p:spPr>
          <a:xfrm>
            <a:off x="2697516" y="5714593"/>
            <a:ext cx="13136808" cy="3934374"/>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5" name="Shape 1225"/>
        <p:cNvGrpSpPr/>
        <p:nvPr/>
      </p:nvGrpSpPr>
      <p:grpSpPr>
        <a:xfrm>
          <a:off x="0" y="0"/>
          <a:ext cx="0" cy="0"/>
          <a:chOff x="0" y="0"/>
          <a:chExt cx="0" cy="0"/>
        </a:xfrm>
      </p:grpSpPr>
      <p:sp>
        <p:nvSpPr>
          <p:cNvPr id="1226" name="Google Shape;1226;p122"/>
          <p:cNvSpPr txBox="1"/>
          <p:nvPr>
            <p:ph type="ctrTitle"/>
          </p:nvPr>
        </p:nvSpPr>
        <p:spPr>
          <a:xfrm>
            <a:off x="279429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Önértékelési ellenőrzőlista</a:t>
            </a:r>
            <a:endParaRPr/>
          </a:p>
        </p:txBody>
      </p:sp>
      <p:sp>
        <p:nvSpPr>
          <p:cNvPr id="1227" name="Google Shape;1227;p122"/>
          <p:cNvSpPr txBox="1"/>
          <p:nvPr>
            <p:ph idx="1" type="subTitle"/>
          </p:nvPr>
        </p:nvSpPr>
        <p:spPr>
          <a:xfrm>
            <a:off x="1013345" y="2589663"/>
            <a:ext cx="10111855" cy="6859137"/>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b="1" lang="en-US">
                <a:solidFill>
                  <a:schemeClr val="dk1"/>
                </a:solidFill>
              </a:rPr>
              <a:t>Digitális önértékelési ellenőrzőlista (Likert-skála)</a:t>
            </a:r>
            <a:endParaRPr sz="4000">
              <a:solidFill>
                <a:schemeClr val="dk1"/>
              </a:solidFill>
            </a:endParaRPr>
          </a:p>
        </p:txBody>
      </p:sp>
      <p:sp>
        <p:nvSpPr>
          <p:cNvPr id="1228" name="Google Shape;1228;p12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29" name="Google Shape;1229;p122"/>
          <p:cNvGrpSpPr/>
          <p:nvPr/>
        </p:nvGrpSpPr>
        <p:grpSpPr>
          <a:xfrm>
            <a:off x="790770" y="-112458"/>
            <a:ext cx="1427175" cy="786776"/>
            <a:chOff x="0" y="-38100"/>
            <a:chExt cx="373234" cy="205757"/>
          </a:xfrm>
        </p:grpSpPr>
        <p:sp>
          <p:nvSpPr>
            <p:cNvPr id="1230" name="Google Shape;1230;p12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1" name="Google Shape;1231;p12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2" name="Google Shape;1232;p122"/>
          <p:cNvGrpSpPr/>
          <p:nvPr/>
        </p:nvGrpSpPr>
        <p:grpSpPr>
          <a:xfrm>
            <a:off x="0" y="-112458"/>
            <a:ext cx="315272" cy="786776"/>
            <a:chOff x="0" y="-38100"/>
            <a:chExt cx="82450" cy="205757"/>
          </a:xfrm>
        </p:grpSpPr>
        <p:sp>
          <p:nvSpPr>
            <p:cNvPr id="1233" name="Google Shape;1233;p12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4" name="Google Shape;1234;p12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5" name="Google Shape;1235;p122"/>
          <p:cNvGrpSpPr/>
          <p:nvPr/>
        </p:nvGrpSpPr>
        <p:grpSpPr>
          <a:xfrm>
            <a:off x="0" y="1116904"/>
            <a:ext cx="503883" cy="1931922"/>
            <a:chOff x="0" y="-38100"/>
            <a:chExt cx="131775" cy="505235"/>
          </a:xfrm>
        </p:grpSpPr>
        <p:sp>
          <p:nvSpPr>
            <p:cNvPr id="1236" name="Google Shape;1236;p12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7" name="Google Shape;1237;p12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38" name="Google Shape;1238;p122"/>
          <p:cNvPicPr preferRelativeResize="0"/>
          <p:nvPr/>
        </p:nvPicPr>
        <p:blipFill rotWithShape="1">
          <a:blip r:embed="rId4">
            <a:alphaModFix/>
          </a:blip>
          <a:srcRect b="0" l="0" r="0" t="0"/>
          <a:stretch/>
        </p:blipFill>
        <p:spPr>
          <a:xfrm>
            <a:off x="11827843" y="2589663"/>
            <a:ext cx="4324954" cy="5572903"/>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2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Forgatókönyv-alapú értékelés: „A jövőbe látó tanulás” esettanulmánya</a:t>
            </a:r>
            <a:endParaRPr>
              <a:latin typeface="Bricolage Grotesque"/>
              <a:ea typeface="Bricolage Grotesque"/>
              <a:cs typeface="Bricolage Grotesque"/>
              <a:sym typeface="Bricolage Grotesque"/>
            </a:endParaRPr>
          </a:p>
        </p:txBody>
      </p:sp>
      <p:sp>
        <p:nvSpPr>
          <p:cNvPr id="1244" name="Google Shape;1244;p123"/>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ctr">
              <a:lnSpc>
                <a:spcPct val="100000"/>
              </a:lnSpc>
              <a:spcBef>
                <a:spcPts val="640"/>
              </a:spcBef>
              <a:spcAft>
                <a:spcPts val="0"/>
              </a:spcAft>
              <a:buClr>
                <a:srgbClr val="888888"/>
              </a:buClr>
              <a:buSzPct val="108106"/>
              <a:buNone/>
            </a:pPr>
            <a:r>
              <a:rPr lang="en-US">
                <a:solidFill>
                  <a:schemeClr val="dk1"/>
                </a:solidFill>
              </a:rPr>
              <a:t>Egy anonim TikTok videó terjed, amelyben egy tanár benyomást tesz egy új, a tankerület összes iskolájában bevezetett „Jövőre Vezető Tanulás” szabályzatról. A videó azt állítja, hogy ez a szabályzat, amely állítólag eltörli a hagyományos osztályozást a „mesterséges intelligencia által generált visszajelzés” javára, a diákokat egy „új világrendre” kívánja felkészíteni. A videó erősen érzelmes hangvételt használ, és néhány képernyőképet tartalmaz hivatalosnak tűnő dokumentumokról, bár ezek homályosak. A videó azzal a buzdítással zárul, hogy a szülőket arra ösztönzi, hogy „OSSZÁTOK MEG ezt most, mielőtt túl késő lenne!”, és olyan hashtageket tartalmaz, mint a #NincsenekOsztályzatokNincsEllenőrzés és a #JövőreVezetőTanulás. A videót már több százszor megosztották szülői csoportokban és más közösségi média platformokon.</a:t>
            </a:r>
            <a:endParaRPr/>
          </a:p>
        </p:txBody>
      </p:sp>
      <p:sp>
        <p:nvSpPr>
          <p:cNvPr id="1245" name="Google Shape;1245;p12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46" name="Google Shape;1246;p123"/>
          <p:cNvGrpSpPr/>
          <p:nvPr/>
        </p:nvGrpSpPr>
        <p:grpSpPr>
          <a:xfrm>
            <a:off x="790770" y="-112458"/>
            <a:ext cx="1427175" cy="786776"/>
            <a:chOff x="0" y="-38100"/>
            <a:chExt cx="373234" cy="205757"/>
          </a:xfrm>
        </p:grpSpPr>
        <p:sp>
          <p:nvSpPr>
            <p:cNvPr id="1247" name="Google Shape;1247;p12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8" name="Google Shape;1248;p12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9" name="Google Shape;1249;p123"/>
          <p:cNvGrpSpPr/>
          <p:nvPr/>
        </p:nvGrpSpPr>
        <p:grpSpPr>
          <a:xfrm>
            <a:off x="0" y="-112458"/>
            <a:ext cx="315272" cy="786776"/>
            <a:chOff x="0" y="-38100"/>
            <a:chExt cx="82450" cy="205757"/>
          </a:xfrm>
        </p:grpSpPr>
        <p:sp>
          <p:nvSpPr>
            <p:cNvPr id="1250" name="Google Shape;1250;p12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1" name="Google Shape;1251;p12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2" name="Google Shape;1252;p123"/>
          <p:cNvGrpSpPr/>
          <p:nvPr/>
        </p:nvGrpSpPr>
        <p:grpSpPr>
          <a:xfrm>
            <a:off x="0" y="1116904"/>
            <a:ext cx="503883" cy="1931922"/>
            <a:chOff x="0" y="-38100"/>
            <a:chExt cx="131775" cy="505235"/>
          </a:xfrm>
        </p:grpSpPr>
        <p:sp>
          <p:nvSpPr>
            <p:cNvPr id="1253" name="Google Shape;1253;p12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4" name="Google Shape;1254;p12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55" name="Google Shape;1255;p123"/>
          <p:cNvPicPr preferRelativeResize="0"/>
          <p:nvPr/>
        </p:nvPicPr>
        <p:blipFill rotWithShape="1">
          <a:blip r:embed="rId4">
            <a:alphaModFix/>
          </a:blip>
          <a:srcRect b="0" l="0" r="0" t="0"/>
          <a:stretch/>
        </p:blipFill>
        <p:spPr>
          <a:xfrm>
            <a:off x="10503783" y="2589663"/>
            <a:ext cx="5036552" cy="6523857"/>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9" name="Shape 1259"/>
        <p:cNvGrpSpPr/>
        <p:nvPr/>
      </p:nvGrpSpPr>
      <p:grpSpPr>
        <a:xfrm>
          <a:off x="0" y="0"/>
          <a:ext cx="0" cy="0"/>
          <a:chOff x="0" y="0"/>
          <a:chExt cx="0" cy="0"/>
        </a:xfrm>
      </p:grpSpPr>
      <p:sp>
        <p:nvSpPr>
          <p:cNvPr id="1260" name="Google Shape;1260;p12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909"/>
              <a:buNone/>
            </a:pPr>
            <a:r>
              <a:rPr b="1" lang="en-US">
                <a:latin typeface="Bricolage Grotesque"/>
                <a:ea typeface="Bricolage Grotesque"/>
                <a:cs typeface="Bricolage Grotesque"/>
                <a:sym typeface="Bricolage Grotesque"/>
              </a:rPr>
              <a:t>Forgatókönyv-alapú értékelés: „A jövőbe látó tanulás” esettanulmánya</a:t>
            </a:r>
            <a:endParaRPr>
              <a:latin typeface="Bricolage Grotesque"/>
              <a:ea typeface="Bricolage Grotesque"/>
              <a:cs typeface="Bricolage Grotesque"/>
              <a:sym typeface="Bricolage Grotesque"/>
            </a:endParaRPr>
          </a:p>
          <a:p>
            <a:pPr indent="0" lvl="0" marL="0" rtl="0" algn="ctr">
              <a:lnSpc>
                <a:spcPct val="100000"/>
              </a:lnSpc>
              <a:spcBef>
                <a:spcPts val="0"/>
              </a:spcBef>
              <a:spcAft>
                <a:spcPts val="0"/>
              </a:spcAft>
              <a:buClr>
                <a:schemeClr val="dk1"/>
              </a:buClr>
              <a:buSzPct val="40909"/>
              <a:buNone/>
            </a:pPr>
            <a:r>
              <a:t/>
            </a:r>
            <a:endParaRPr b="1">
              <a:latin typeface="Bricolage Grotesque"/>
              <a:ea typeface="Bricolage Grotesque"/>
              <a:cs typeface="Bricolage Grotesque"/>
              <a:sym typeface="Bricolage Grotesque"/>
            </a:endParaRPr>
          </a:p>
        </p:txBody>
      </p:sp>
      <p:sp>
        <p:nvSpPr>
          <p:cNvPr id="1261" name="Google Shape;1261;p124"/>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77500" lnSpcReduction="20000"/>
          </a:bodyPr>
          <a:lstStyle/>
          <a:p>
            <a:pPr indent="0" lvl="0" marL="25400" rtl="0" algn="l">
              <a:spcBef>
                <a:spcPts val="640"/>
              </a:spcBef>
              <a:spcAft>
                <a:spcPts val="0"/>
              </a:spcAft>
              <a:buClr>
                <a:schemeClr val="dk1"/>
              </a:buClr>
              <a:buSzPct val="34375"/>
              <a:buFont typeface="Arial"/>
              <a:buNone/>
            </a:pPr>
            <a:r>
              <a:rPr lang="en-US">
                <a:solidFill>
                  <a:schemeClr val="dk1"/>
                </a:solidFill>
              </a:rPr>
              <a:t>A. A forgatókönyv elérése</a:t>
            </a:r>
            <a:endParaRPr>
              <a:solidFill>
                <a:schemeClr val="dk1"/>
              </a:solidFill>
            </a:endParaRPr>
          </a:p>
          <a:p>
            <a:pPr indent="0" lvl="0" marL="25400" rtl="0" algn="l">
              <a:spcBef>
                <a:spcPts val="640"/>
              </a:spcBef>
              <a:spcAft>
                <a:spcPts val="0"/>
              </a:spcAft>
              <a:buClr>
                <a:schemeClr val="dk1"/>
              </a:buClr>
              <a:buSzPct val="34375"/>
              <a:buFont typeface="Arial"/>
              <a:buNone/>
            </a:pPr>
            <a:r>
              <a:t/>
            </a:r>
            <a:endParaRPr>
              <a:solidFill>
                <a:schemeClr val="dk1"/>
              </a:solidFill>
            </a:endParaRPr>
          </a:p>
          <a:p>
            <a:pPr indent="0" lvl="0" marL="25400" rtl="0" algn="l">
              <a:spcBef>
                <a:spcPts val="640"/>
              </a:spcBef>
              <a:spcAft>
                <a:spcPts val="0"/>
              </a:spcAft>
              <a:buClr>
                <a:schemeClr val="dk1"/>
              </a:buClr>
              <a:buSzPct val="34375"/>
              <a:buFont typeface="Arial"/>
              <a:buNone/>
            </a:pPr>
            <a:r>
              <a:rPr lang="en-US">
                <a:solidFill>
                  <a:schemeClr val="dk1"/>
                </a:solidFill>
              </a:rPr>
              <a:t>A résztvevők elolvassák a „Jövőbeli tanulás” forgatókönyvet a wiki oldalon.</a:t>
            </a:r>
            <a:endParaRPr>
              <a:solidFill>
                <a:schemeClr val="dk1"/>
              </a:solidFill>
            </a:endParaRPr>
          </a:p>
          <a:p>
            <a:pPr indent="0" lvl="0" marL="25400" rtl="0" algn="l">
              <a:spcBef>
                <a:spcPts val="640"/>
              </a:spcBef>
              <a:spcAft>
                <a:spcPts val="0"/>
              </a:spcAft>
              <a:buClr>
                <a:schemeClr val="dk1"/>
              </a:buClr>
              <a:buSzPct val="34375"/>
              <a:buFont typeface="Arial"/>
              <a:buNone/>
            </a:pPr>
            <a:r>
              <a:rPr lang="en-US">
                <a:solidFill>
                  <a:schemeClr val="dk1"/>
                </a:solidFill>
              </a:rPr>
              <a:t>A csoportjuk wiki oldalára irányítják őket, hogy elkezdhessék az együttműködésen alapuló feladatot.</a:t>
            </a:r>
            <a:endParaRPr>
              <a:solidFill>
                <a:schemeClr val="dk1"/>
              </a:solidFill>
            </a:endParaRPr>
          </a:p>
          <a:p>
            <a:pPr indent="0" lvl="0" marL="25400" rtl="0" algn="l">
              <a:spcBef>
                <a:spcPts val="640"/>
              </a:spcBef>
              <a:spcAft>
                <a:spcPts val="0"/>
              </a:spcAft>
              <a:buClr>
                <a:schemeClr val="dk1"/>
              </a:buClr>
              <a:buSzPct val="34375"/>
              <a:buFont typeface="Arial"/>
              <a:buNone/>
            </a:pPr>
            <a:r>
              <a:t/>
            </a:r>
            <a:endParaRPr>
              <a:solidFill>
                <a:schemeClr val="dk1"/>
              </a:solidFill>
            </a:endParaRPr>
          </a:p>
          <a:p>
            <a:pPr indent="0" lvl="0" marL="25400" rtl="0" algn="l">
              <a:spcBef>
                <a:spcPts val="640"/>
              </a:spcBef>
              <a:spcAft>
                <a:spcPts val="0"/>
              </a:spcAft>
              <a:buClr>
                <a:schemeClr val="dk1"/>
              </a:buClr>
              <a:buSzPct val="34375"/>
              <a:buFont typeface="Arial"/>
              <a:buNone/>
            </a:pPr>
            <a:r>
              <a:rPr lang="en-US">
                <a:solidFill>
                  <a:schemeClr val="dk1"/>
                </a:solidFill>
              </a:rPr>
              <a:t>B. Csoportmunka a wikin</a:t>
            </a:r>
            <a:endParaRPr>
              <a:solidFill>
                <a:schemeClr val="dk1"/>
              </a:solidFill>
            </a:endParaRPr>
          </a:p>
          <a:p>
            <a:pPr indent="0" lvl="0" marL="25400" rtl="0" algn="l">
              <a:spcBef>
                <a:spcPts val="640"/>
              </a:spcBef>
              <a:spcAft>
                <a:spcPts val="0"/>
              </a:spcAft>
              <a:buClr>
                <a:schemeClr val="dk1"/>
              </a:buClr>
              <a:buSzPct val="34375"/>
              <a:buFont typeface="Arial"/>
              <a:buNone/>
            </a:pPr>
            <a:r>
              <a:t/>
            </a:r>
            <a:endParaRPr>
              <a:solidFill>
                <a:schemeClr val="dk1"/>
              </a:solidFill>
            </a:endParaRPr>
          </a:p>
          <a:p>
            <a:pPr indent="0" lvl="0" marL="25400" rtl="0" algn="l">
              <a:spcBef>
                <a:spcPts val="640"/>
              </a:spcBef>
              <a:spcAft>
                <a:spcPts val="0"/>
              </a:spcAft>
              <a:buClr>
                <a:schemeClr val="dk1"/>
              </a:buClr>
              <a:buSzPct val="34375"/>
              <a:buFont typeface="Arial"/>
              <a:buNone/>
            </a:pPr>
            <a:r>
              <a:rPr lang="en-US">
                <a:solidFill>
                  <a:schemeClr val="dk1"/>
                </a:solidFill>
              </a:rPr>
              <a:t>A csoport tagjai hozzáférnek a megosztott wiki oldalukhoz.</a:t>
            </a:r>
            <a:endParaRPr>
              <a:solidFill>
                <a:schemeClr val="dk1"/>
              </a:solidFill>
            </a:endParaRPr>
          </a:p>
          <a:p>
            <a:pPr indent="0" lvl="0" marL="25400" rtl="0" algn="l">
              <a:spcBef>
                <a:spcPts val="640"/>
              </a:spcBef>
              <a:spcAft>
                <a:spcPts val="0"/>
              </a:spcAft>
              <a:buClr>
                <a:schemeClr val="dk1"/>
              </a:buClr>
              <a:buSzPct val="34375"/>
              <a:buFont typeface="Arial"/>
              <a:buNone/>
            </a:pPr>
            <a:r>
              <a:rPr lang="en-US">
                <a:solidFill>
                  <a:schemeClr val="dk1"/>
                </a:solidFill>
              </a:rPr>
              <a:t>1. feladat (Egyéni hozzájárulás): Minden tag hozzáadhat felsorolásjeleket a „Félrevezető elemek azonosítása” részhez, amint megtalálja azokat.</a:t>
            </a:r>
            <a:endParaRPr>
              <a:solidFill>
                <a:schemeClr val="dk1"/>
              </a:solidFill>
            </a:endParaRPr>
          </a:p>
          <a:p>
            <a:pPr indent="0" lvl="0" marL="25400" rtl="0" algn="l">
              <a:spcBef>
                <a:spcPts val="640"/>
              </a:spcBef>
              <a:spcAft>
                <a:spcPts val="0"/>
              </a:spcAft>
              <a:buClr>
                <a:schemeClr val="dk1"/>
              </a:buClr>
              <a:buSzPct val="34375"/>
              <a:buFont typeface="Arial"/>
              <a:buNone/>
            </a:pPr>
            <a:r>
              <a:rPr lang="en-US">
                <a:solidFill>
                  <a:schemeClr val="dk1"/>
                </a:solidFill>
              </a:rPr>
              <a:t>2. feladat (Együttműködéses vázlat): Megbeszélik az ellenőrzési stratégiáikat egy külön, a csoport számára dedikált Moodle fórumon (vagy magán a wikin belül), majd közösen megírják a végleges tervet a wiki oldalon.</a:t>
            </a:r>
            <a:endParaRPr>
              <a:solidFill>
                <a:schemeClr val="dk1"/>
              </a:solidFill>
            </a:endParaRPr>
          </a:p>
          <a:p>
            <a:pPr indent="0" lvl="0" marL="25400" rtl="0" algn="l">
              <a:spcBef>
                <a:spcPts val="640"/>
              </a:spcBef>
              <a:spcAft>
                <a:spcPts val="0"/>
              </a:spcAft>
              <a:buClr>
                <a:schemeClr val="dk1"/>
              </a:buClr>
              <a:buSzPct val="34375"/>
              <a:buNone/>
            </a:pPr>
            <a:r>
              <a:rPr lang="en-US">
                <a:solidFill>
                  <a:schemeClr val="dk1"/>
                </a:solidFill>
              </a:rPr>
              <a:t>3. feladat (Együttműködéses tervezetírás): A csoport megvitat egy szerepkör-specifikus választ, és elkészíti a kétlépéses tervét.</a:t>
            </a:r>
            <a:endParaRPr>
              <a:solidFill>
                <a:schemeClr val="dk1"/>
              </a:solidFill>
            </a:endParaRPr>
          </a:p>
        </p:txBody>
      </p:sp>
      <p:sp>
        <p:nvSpPr>
          <p:cNvPr id="1262" name="Google Shape;1262;p12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63" name="Google Shape;1263;p124"/>
          <p:cNvGrpSpPr/>
          <p:nvPr/>
        </p:nvGrpSpPr>
        <p:grpSpPr>
          <a:xfrm>
            <a:off x="790770" y="-112458"/>
            <a:ext cx="1427175" cy="786776"/>
            <a:chOff x="0" y="-38100"/>
            <a:chExt cx="373234" cy="205757"/>
          </a:xfrm>
        </p:grpSpPr>
        <p:sp>
          <p:nvSpPr>
            <p:cNvPr id="1264" name="Google Shape;1264;p12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5" name="Google Shape;1265;p12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6" name="Google Shape;1266;p124"/>
          <p:cNvGrpSpPr/>
          <p:nvPr/>
        </p:nvGrpSpPr>
        <p:grpSpPr>
          <a:xfrm>
            <a:off x="0" y="-112458"/>
            <a:ext cx="315272" cy="786776"/>
            <a:chOff x="0" y="-38100"/>
            <a:chExt cx="82450" cy="205757"/>
          </a:xfrm>
        </p:grpSpPr>
        <p:sp>
          <p:nvSpPr>
            <p:cNvPr id="1267" name="Google Shape;1267;p12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8" name="Google Shape;1268;p12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9" name="Google Shape;1269;p124"/>
          <p:cNvGrpSpPr/>
          <p:nvPr/>
        </p:nvGrpSpPr>
        <p:grpSpPr>
          <a:xfrm>
            <a:off x="0" y="1116904"/>
            <a:ext cx="503883" cy="1931922"/>
            <a:chOff x="0" y="-38100"/>
            <a:chExt cx="131775" cy="505235"/>
          </a:xfrm>
        </p:grpSpPr>
        <p:sp>
          <p:nvSpPr>
            <p:cNvPr id="1270" name="Google Shape;1270;p12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1" name="Google Shape;1271;p12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72" name="Google Shape;1272;p124"/>
          <p:cNvPicPr preferRelativeResize="0"/>
          <p:nvPr/>
        </p:nvPicPr>
        <p:blipFill rotWithShape="1">
          <a:blip r:embed="rId4">
            <a:alphaModFix/>
          </a:blip>
          <a:srcRect b="0" l="0" r="0" t="0"/>
          <a:stretch/>
        </p:blipFill>
        <p:spPr>
          <a:xfrm>
            <a:off x="11040145" y="3792260"/>
            <a:ext cx="6401693" cy="3972479"/>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6" name="Shape 1276"/>
        <p:cNvGrpSpPr/>
        <p:nvPr/>
      </p:nvGrpSpPr>
      <p:grpSpPr>
        <a:xfrm>
          <a:off x="0" y="0"/>
          <a:ext cx="0" cy="0"/>
          <a:chOff x="0" y="0"/>
          <a:chExt cx="0" cy="0"/>
        </a:xfrm>
      </p:grpSpPr>
      <p:sp>
        <p:nvSpPr>
          <p:cNvPr id="1277" name="Google Shape;1277;p11"/>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8" name="Google Shape;1278;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46"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79" name="Google Shape;1279;p11"/>
          <p:cNvGrpSpPr/>
          <p:nvPr/>
        </p:nvGrpSpPr>
        <p:grpSpPr>
          <a:xfrm>
            <a:off x="0" y="-667518"/>
            <a:ext cx="18288000" cy="2175810"/>
            <a:chOff x="0" y="-57150"/>
            <a:chExt cx="4999969" cy="573053"/>
          </a:xfrm>
        </p:grpSpPr>
        <p:sp>
          <p:nvSpPr>
            <p:cNvPr id="1280" name="Google Shape;1280;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1" name="Google Shape;1281;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82" name="Google Shape;1282;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3" name="Google Shape;1283;p11"/>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4" name="Google Shape;1284;p11"/>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09"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5" name="Google Shape;1285;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1286" name="Google Shape;1286;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87" name="Google Shape;1287;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88" name="Google Shape;1288;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1289" name="Google Shape;1289;p11"/>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290" name="Google Shape;1290;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
        <p:nvSpPr>
          <p:cNvPr id="1291" name="Google Shape;1291;p11"/>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Információs műveltség – Az információk azonosítása és kezelése</a:t>
            </a:r>
            <a:endParaRPr/>
          </a:p>
        </p:txBody>
      </p:sp>
      <p:sp>
        <p:nvSpPr>
          <p:cNvPr id="227" name="Google Shape;227;p33"/>
          <p:cNvSpPr txBox="1"/>
          <p:nvPr>
            <p:ph idx="1" type="subTitle"/>
          </p:nvPr>
        </p:nvSpPr>
        <p:spPr>
          <a:xfrm>
            <a:off x="3639670" y="3048822"/>
            <a:ext cx="11905129" cy="1832950"/>
          </a:xfrm>
          <a:prstGeom prst="rect">
            <a:avLst/>
          </a:prstGeom>
          <a:noFill/>
          <a:ln>
            <a:noFill/>
          </a:ln>
        </p:spPr>
        <p:txBody>
          <a:bodyPr anchorCtr="0" anchor="t" bIns="45700" lIns="91425" spcFirstLastPara="1" rIns="91425" wrap="square" tIns="45700">
            <a:noAutofit/>
          </a:bodyPr>
          <a:lstStyle/>
          <a:p>
            <a:pPr indent="-457200" lvl="0" marL="482600" rtl="0" algn="l">
              <a:lnSpc>
                <a:spcPct val="100000"/>
              </a:lnSpc>
              <a:spcBef>
                <a:spcPts val="640"/>
              </a:spcBef>
              <a:spcAft>
                <a:spcPts val="0"/>
              </a:spcAft>
              <a:buSzPts val="3200"/>
              <a:buFont typeface="Noto Sans Symbols"/>
              <a:buChar char="⮚"/>
            </a:pPr>
            <a:r>
              <a:rPr lang="en-US" sz="4000">
                <a:solidFill>
                  <a:schemeClr val="dk1"/>
                </a:solidFill>
              </a:rPr>
              <a:t>Digitális korunkban folyamatosan információáradat ér minket. De vajon mennyire bízhatunk meg ezekből?</a:t>
            </a:r>
            <a:endParaRPr sz="4000">
              <a:solidFill>
                <a:schemeClr val="dk1"/>
              </a:solidFill>
              <a:latin typeface="Calibri"/>
              <a:ea typeface="Calibri"/>
              <a:cs typeface="Calibri"/>
              <a:sym typeface="Calibri"/>
            </a:endParaRPr>
          </a:p>
        </p:txBody>
      </p:sp>
      <p:sp>
        <p:nvSpPr>
          <p:cNvPr id="228" name="Google Shape;228;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9" name="Google Shape;229;p33"/>
          <p:cNvGrpSpPr/>
          <p:nvPr/>
        </p:nvGrpSpPr>
        <p:grpSpPr>
          <a:xfrm>
            <a:off x="790770" y="-112458"/>
            <a:ext cx="1427175" cy="786776"/>
            <a:chOff x="0" y="-38100"/>
            <a:chExt cx="373234" cy="205757"/>
          </a:xfrm>
        </p:grpSpPr>
        <p:sp>
          <p:nvSpPr>
            <p:cNvPr id="230" name="Google Shape;230;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1" name="Google Shape;231;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2" name="Google Shape;232;p33"/>
          <p:cNvGrpSpPr/>
          <p:nvPr/>
        </p:nvGrpSpPr>
        <p:grpSpPr>
          <a:xfrm>
            <a:off x="0" y="-112458"/>
            <a:ext cx="315272" cy="786776"/>
            <a:chOff x="0" y="-38100"/>
            <a:chExt cx="82450" cy="205757"/>
          </a:xfrm>
        </p:grpSpPr>
        <p:sp>
          <p:nvSpPr>
            <p:cNvPr id="233" name="Google Shape;233;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4" name="Google Shape;234;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5" name="Google Shape;235;p33"/>
          <p:cNvGrpSpPr/>
          <p:nvPr/>
        </p:nvGrpSpPr>
        <p:grpSpPr>
          <a:xfrm>
            <a:off x="0" y="1116904"/>
            <a:ext cx="503883" cy="1931922"/>
            <a:chOff x="0" y="-38100"/>
            <a:chExt cx="131775" cy="505235"/>
          </a:xfrm>
        </p:grpSpPr>
        <p:sp>
          <p:nvSpPr>
            <p:cNvPr id="236" name="Google Shape;236;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7" name="Google Shape;237;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38" name="Google Shape;238;p33"/>
          <p:cNvPicPr preferRelativeResize="0"/>
          <p:nvPr/>
        </p:nvPicPr>
        <p:blipFill rotWithShape="1">
          <a:blip r:embed="rId4">
            <a:alphaModFix/>
          </a:blip>
          <a:srcRect b="0" l="0" r="0" t="0"/>
          <a:stretch/>
        </p:blipFill>
        <p:spPr>
          <a:xfrm rot="5400000">
            <a:off x="7453973" y="-547030"/>
            <a:ext cx="3380059" cy="1828800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4"/>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1: Igaz vagy Hamis?</a:t>
            </a:r>
            <a:endParaRPr b="1"/>
          </a:p>
        </p:txBody>
      </p:sp>
      <p:sp>
        <p:nvSpPr>
          <p:cNvPr id="244" name="Google Shape;244;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45" name="Google Shape;245;p34"/>
          <p:cNvGrpSpPr/>
          <p:nvPr/>
        </p:nvGrpSpPr>
        <p:grpSpPr>
          <a:xfrm>
            <a:off x="790770" y="-112458"/>
            <a:ext cx="1427175" cy="786776"/>
            <a:chOff x="0" y="-38100"/>
            <a:chExt cx="373234" cy="205757"/>
          </a:xfrm>
        </p:grpSpPr>
        <p:sp>
          <p:nvSpPr>
            <p:cNvPr id="246" name="Google Shape;246;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 name="Google Shape;247;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8" name="Google Shape;248;p34"/>
          <p:cNvGrpSpPr/>
          <p:nvPr/>
        </p:nvGrpSpPr>
        <p:grpSpPr>
          <a:xfrm>
            <a:off x="0" y="-112458"/>
            <a:ext cx="315272" cy="786776"/>
            <a:chOff x="0" y="-38100"/>
            <a:chExt cx="82450" cy="205757"/>
          </a:xfrm>
        </p:grpSpPr>
        <p:sp>
          <p:nvSpPr>
            <p:cNvPr id="249" name="Google Shape;249;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 name="Google Shape;250;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1" name="Google Shape;251;p34"/>
          <p:cNvGrpSpPr/>
          <p:nvPr/>
        </p:nvGrpSpPr>
        <p:grpSpPr>
          <a:xfrm>
            <a:off x="0" y="1116904"/>
            <a:ext cx="503883" cy="1931922"/>
            <a:chOff x="0" y="-38100"/>
            <a:chExt cx="131775" cy="505235"/>
          </a:xfrm>
        </p:grpSpPr>
        <p:sp>
          <p:nvSpPr>
            <p:cNvPr id="252" name="Google Shape;252;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 name="Google Shape;253;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54" name="Google Shape;254;p34"/>
          <p:cNvPicPr preferRelativeResize="0"/>
          <p:nvPr/>
        </p:nvPicPr>
        <p:blipFill rotWithShape="1">
          <a:blip r:embed="rId4">
            <a:alphaModFix/>
          </a:blip>
          <a:srcRect b="0" l="0" r="0" t="0"/>
          <a:stretch/>
        </p:blipFill>
        <p:spPr>
          <a:xfrm>
            <a:off x="790770" y="3981034"/>
            <a:ext cx="4972332" cy="2796877"/>
          </a:xfrm>
          <a:prstGeom prst="rect">
            <a:avLst/>
          </a:prstGeom>
          <a:noFill/>
          <a:ln>
            <a:noFill/>
          </a:ln>
        </p:spPr>
      </p:pic>
      <p:sp>
        <p:nvSpPr>
          <p:cNvPr id="255" name="Google Shape;255;p34"/>
          <p:cNvSpPr/>
          <p:nvPr/>
        </p:nvSpPr>
        <p:spPr>
          <a:xfrm>
            <a:off x="7391400" y="2271250"/>
            <a:ext cx="9626600" cy="5940088"/>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SzPts val="1100"/>
              <a:buFont typeface="Arial"/>
              <a:buNone/>
            </a:pPr>
            <a:r>
              <a:rPr lang="en-US" sz="3800">
                <a:solidFill>
                  <a:schemeClr val="dk1"/>
                </a:solidFill>
                <a:latin typeface="Calibri"/>
                <a:ea typeface="Calibri"/>
                <a:cs typeface="Calibri"/>
                <a:sym typeface="Calibri"/>
              </a:rPr>
              <a:t>Cél: Felhívni a figyelmet arra, hogy milyen könnyen elhihető a félretájékoztatás, és bemutatni az információs műveltség kulcskompetenciáit egyéni tempóban.</a:t>
            </a:r>
            <a:endParaRPr sz="3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3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3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3800">
                <a:solidFill>
                  <a:schemeClr val="dk1"/>
                </a:solidFill>
                <a:latin typeface="Calibri"/>
                <a:ea typeface="Calibri"/>
                <a:cs typeface="Calibri"/>
                <a:sym typeface="Calibri"/>
              </a:rPr>
              <a:t>Minden címsor vagy bejegyzés esetében a résztvevők szavaznak arról, hogy az igaz vagy hamis</a:t>
            </a:r>
            <a:endParaRPr sz="3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3800">
                <a:solidFill>
                  <a:schemeClr val="dk1"/>
                </a:solidFill>
                <a:latin typeface="Calibri"/>
                <a:ea typeface="Calibri"/>
                <a:cs typeface="Calibri"/>
                <a:sym typeface="Calibri"/>
              </a:rPr>
              <a:t>Az interaktív kvíz kitöltése után a résztvevők visszajelzést kapnak az elért pontszámukról.</a:t>
            </a:r>
            <a:endParaRPr sz="3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800"/>
              <a:buFont typeface="Arial"/>
              <a:buNone/>
            </a:pPr>
            <a:r>
              <a:t/>
            </a:r>
            <a:endParaRPr sz="38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5"/>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1: Igaz vagy Hamis?</a:t>
            </a:r>
            <a:endParaRPr b="1"/>
          </a:p>
        </p:txBody>
      </p:sp>
      <p:sp>
        <p:nvSpPr>
          <p:cNvPr id="261" name="Google Shape;261;p35"/>
          <p:cNvSpPr txBox="1"/>
          <p:nvPr>
            <p:ph idx="1" type="subTitle"/>
          </p:nvPr>
        </p:nvSpPr>
        <p:spPr>
          <a:xfrm>
            <a:off x="5780741" y="2556254"/>
            <a:ext cx="11901650" cy="5356832"/>
          </a:xfrm>
          <a:prstGeom prst="rect">
            <a:avLst/>
          </a:prstGeom>
          <a:noFill/>
          <a:ln>
            <a:noFill/>
          </a:ln>
        </p:spPr>
        <p:txBody>
          <a:bodyPr anchorCtr="0" anchor="t" bIns="45700" lIns="91425" spcFirstLastPara="1" rIns="91425" wrap="square" tIns="45700">
            <a:normAutofit fontScale="92500" lnSpcReduction="10000"/>
          </a:bodyPr>
          <a:lstStyle/>
          <a:p>
            <a:pPr indent="-431800" lvl="0" marL="457200" rtl="0" algn="ctr">
              <a:lnSpc>
                <a:spcPct val="100000"/>
              </a:lnSpc>
              <a:spcBef>
                <a:spcPts val="640"/>
              </a:spcBef>
              <a:spcAft>
                <a:spcPts val="0"/>
              </a:spcAft>
              <a:buClr>
                <a:schemeClr val="dk1"/>
              </a:buClr>
              <a:buSzPct val="34375"/>
              <a:buFont typeface="Arial"/>
              <a:buNone/>
            </a:pPr>
            <a:r>
              <a:rPr lang="en-US">
                <a:solidFill>
                  <a:schemeClr val="dk1"/>
                </a:solidFill>
              </a:rPr>
              <a:t>„A NASA megerősíti, hogy a Föld 6 napig teljes sötétségben lesz 2025 novemberében!”</a:t>
            </a:r>
            <a:endParaRPr>
              <a:solidFill>
                <a:schemeClr val="dk1"/>
              </a:solidFill>
            </a:endParaRPr>
          </a:p>
          <a:p>
            <a:pPr indent="-431800" lvl="0" marL="457200" rtl="0" algn="ctr">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ctr">
              <a:lnSpc>
                <a:spcPct val="100000"/>
              </a:lnSpc>
              <a:spcBef>
                <a:spcPts val="640"/>
              </a:spcBef>
              <a:spcAft>
                <a:spcPts val="0"/>
              </a:spcAft>
              <a:buClr>
                <a:schemeClr val="dk1"/>
              </a:buClr>
              <a:buSzPct val="34375"/>
              <a:buFont typeface="Arial"/>
              <a:buNone/>
            </a:pPr>
            <a:r>
              <a:rPr lang="en-US">
                <a:solidFill>
                  <a:schemeClr val="dk1"/>
                </a:solidFill>
              </a:rPr>
              <a:t>A WHO új irányelveket javasol az 5 év alatti gyermekek képernyő előtt töltött idejére vonatkozóan.</a:t>
            </a:r>
            <a:endParaRPr>
              <a:solidFill>
                <a:schemeClr val="dk1"/>
              </a:solidFill>
            </a:endParaRPr>
          </a:p>
          <a:p>
            <a:pPr indent="-431800" lvl="0" marL="457200" rtl="0" algn="ctr">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ctr">
              <a:lnSpc>
                <a:spcPct val="100000"/>
              </a:lnSpc>
              <a:spcBef>
                <a:spcPts val="640"/>
              </a:spcBef>
              <a:spcAft>
                <a:spcPts val="0"/>
              </a:spcAft>
              <a:buClr>
                <a:schemeClr val="dk1"/>
              </a:buClr>
              <a:buSzPct val="34375"/>
              <a:buFont typeface="Arial"/>
              <a:buNone/>
            </a:pPr>
            <a:r>
              <a:rPr lang="en-US">
                <a:solidFill>
                  <a:schemeClr val="dk1"/>
                </a:solidFill>
              </a:rPr>
              <a:t>A citromos víz gyógyítja a rákot, állítják a tudósok.</a:t>
            </a:r>
            <a:endParaRPr>
              <a:solidFill>
                <a:schemeClr val="dk1"/>
              </a:solidFill>
            </a:endParaRPr>
          </a:p>
          <a:p>
            <a:pPr indent="-431800" lvl="0" marL="457200" rtl="0" algn="ctr">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ctr">
              <a:lnSpc>
                <a:spcPct val="100000"/>
              </a:lnSpc>
              <a:spcBef>
                <a:spcPts val="640"/>
              </a:spcBef>
              <a:spcAft>
                <a:spcPts val="0"/>
              </a:spcAft>
              <a:buClr>
                <a:schemeClr val="dk1"/>
              </a:buClr>
              <a:buSzPct val="34375"/>
              <a:buFont typeface="Arial"/>
              <a:buNone/>
            </a:pPr>
            <a:r>
              <a:rPr lang="en-US">
                <a:solidFill>
                  <a:schemeClr val="dk1"/>
                </a:solidFill>
              </a:rPr>
              <a:t>Az ENSZ alapvető emberi jognak nyilvánítja az internet-hozzáférést.</a:t>
            </a:r>
            <a:endParaRPr>
              <a:solidFill>
                <a:schemeClr val="dk1"/>
              </a:solidFill>
            </a:endParaRPr>
          </a:p>
          <a:p>
            <a:pPr indent="-431800" lvl="0" marL="457200" rtl="0" algn="ctr">
              <a:lnSpc>
                <a:spcPct val="100000"/>
              </a:lnSpc>
              <a:spcBef>
                <a:spcPts val="640"/>
              </a:spcBef>
              <a:spcAft>
                <a:spcPts val="0"/>
              </a:spcAft>
              <a:buClr>
                <a:schemeClr val="dk1"/>
              </a:buClr>
              <a:buSzPct val="34375"/>
              <a:buFont typeface="Arial"/>
              <a:buNone/>
            </a:pPr>
            <a:r>
              <a:t/>
            </a:r>
            <a:endParaRPr>
              <a:solidFill>
                <a:schemeClr val="dk1"/>
              </a:solidFill>
            </a:endParaRPr>
          </a:p>
          <a:p>
            <a:pPr indent="-431800" lvl="0" marL="457200" rtl="0" algn="ctr">
              <a:lnSpc>
                <a:spcPct val="100000"/>
              </a:lnSpc>
              <a:spcBef>
                <a:spcPts val="640"/>
              </a:spcBef>
              <a:spcAft>
                <a:spcPts val="0"/>
              </a:spcAft>
              <a:buClr>
                <a:schemeClr val="dk1"/>
              </a:buClr>
              <a:buSzPct val="34375"/>
              <a:buNone/>
            </a:pPr>
            <a:r>
              <a:rPr lang="en-US">
                <a:solidFill>
                  <a:schemeClr val="dk1"/>
                </a:solidFill>
              </a:rPr>
              <a:t>A szakértők figyelmeztetnek, hogy az 5G-tornyok terjesztik a COVID-19-et.”</a:t>
            </a:r>
            <a:endParaRPr>
              <a:solidFill>
                <a:schemeClr val="dk1"/>
              </a:solidFill>
            </a:endParaRPr>
          </a:p>
        </p:txBody>
      </p:sp>
      <p:sp>
        <p:nvSpPr>
          <p:cNvPr id="262" name="Google Shape;262;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63" name="Google Shape;263;p35"/>
          <p:cNvGrpSpPr/>
          <p:nvPr/>
        </p:nvGrpSpPr>
        <p:grpSpPr>
          <a:xfrm>
            <a:off x="790770" y="-112458"/>
            <a:ext cx="1427175" cy="786776"/>
            <a:chOff x="0" y="-38100"/>
            <a:chExt cx="373234" cy="205757"/>
          </a:xfrm>
        </p:grpSpPr>
        <p:sp>
          <p:nvSpPr>
            <p:cNvPr id="264" name="Google Shape;264;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 name="Google Shape;265;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6" name="Google Shape;266;p35"/>
          <p:cNvGrpSpPr/>
          <p:nvPr/>
        </p:nvGrpSpPr>
        <p:grpSpPr>
          <a:xfrm>
            <a:off x="0" y="-112458"/>
            <a:ext cx="315272" cy="786776"/>
            <a:chOff x="0" y="-38100"/>
            <a:chExt cx="82450" cy="205757"/>
          </a:xfrm>
        </p:grpSpPr>
        <p:sp>
          <p:nvSpPr>
            <p:cNvPr id="267" name="Google Shape;267;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 name="Google Shape;268;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9" name="Google Shape;269;p35"/>
          <p:cNvGrpSpPr/>
          <p:nvPr/>
        </p:nvGrpSpPr>
        <p:grpSpPr>
          <a:xfrm>
            <a:off x="0" y="1116904"/>
            <a:ext cx="503883" cy="1931922"/>
            <a:chOff x="0" y="-38100"/>
            <a:chExt cx="131775" cy="505235"/>
          </a:xfrm>
        </p:grpSpPr>
        <p:sp>
          <p:nvSpPr>
            <p:cNvPr id="270" name="Google Shape;270;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1" name="Google Shape;271;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72" name="Google Shape;272;p35"/>
          <p:cNvPicPr preferRelativeResize="0"/>
          <p:nvPr/>
        </p:nvPicPr>
        <p:blipFill rotWithShape="1">
          <a:blip r:embed="rId4">
            <a:alphaModFix/>
          </a:blip>
          <a:srcRect b="0" l="0" r="0" t="0"/>
          <a:stretch/>
        </p:blipFill>
        <p:spPr>
          <a:xfrm>
            <a:off x="207276" y="5683735"/>
            <a:ext cx="4972332" cy="27968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0x0101008AE56B3752D83247BC52081B357166E1</vt:lpwstr>
  </property>
</Properties>
</file>